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59" r:id="rId1"/>
    <p:sldMasterId id="2147483730" r:id="rId2"/>
    <p:sldMasterId id="2147483742" r:id="rId3"/>
    <p:sldMasterId id="2147483754" r:id="rId4"/>
  </p:sldMasterIdLst>
  <p:notesMasterIdLst>
    <p:notesMasterId r:id="rId46"/>
  </p:notesMasterIdLst>
  <p:handoutMasterIdLst>
    <p:handoutMasterId r:id="rId47"/>
  </p:handoutMasterIdLst>
  <p:sldIdLst>
    <p:sldId id="939" r:id="rId5"/>
    <p:sldId id="1223" r:id="rId6"/>
    <p:sldId id="1253" r:id="rId7"/>
    <p:sldId id="1224" r:id="rId8"/>
    <p:sldId id="1225" r:id="rId9"/>
    <p:sldId id="1247" r:id="rId10"/>
    <p:sldId id="1279" r:id="rId11"/>
    <p:sldId id="1273" r:id="rId12"/>
    <p:sldId id="1226" r:id="rId13"/>
    <p:sldId id="1246" r:id="rId14"/>
    <p:sldId id="1227" r:id="rId15"/>
    <p:sldId id="1270" r:id="rId16"/>
    <p:sldId id="1272" r:id="rId17"/>
    <p:sldId id="1229" r:id="rId18"/>
    <p:sldId id="1248" r:id="rId19"/>
    <p:sldId id="1230" r:id="rId20"/>
    <p:sldId id="1249" r:id="rId21"/>
    <p:sldId id="1233" r:id="rId22"/>
    <p:sldId id="1234" r:id="rId23"/>
    <p:sldId id="1251" r:id="rId24"/>
    <p:sldId id="1262" r:id="rId25"/>
    <p:sldId id="1274" r:id="rId26"/>
    <p:sldId id="1275" r:id="rId27"/>
    <p:sldId id="1252" r:id="rId28"/>
    <p:sldId id="1259" r:id="rId29"/>
    <p:sldId id="1238" r:id="rId30"/>
    <p:sldId id="1254" r:id="rId31"/>
    <p:sldId id="1266" r:id="rId32"/>
    <p:sldId id="1276" r:id="rId33"/>
    <p:sldId id="1277" r:id="rId34"/>
    <p:sldId id="1278" r:id="rId35"/>
    <p:sldId id="1280" r:id="rId36"/>
    <p:sldId id="1258" r:id="rId37"/>
    <p:sldId id="1263" r:id="rId38"/>
    <p:sldId id="1242" r:id="rId39"/>
    <p:sldId id="1269" r:id="rId40"/>
    <p:sldId id="1250" r:id="rId41"/>
    <p:sldId id="1255" r:id="rId42"/>
    <p:sldId id="1243" r:id="rId43"/>
    <p:sldId id="1265" r:id="rId44"/>
    <p:sldId id="1256" r:id="rId45"/>
  </p:sldIdLst>
  <p:sldSz cx="9144000" cy="6858000" type="screen4x3"/>
  <p:notesSz cx="6735763" cy="98663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09819FA-2856-4C1A-BBB9-B4811B49EE8F}">
          <p14:sldIdLst>
            <p14:sldId id="939"/>
            <p14:sldId id="1223"/>
            <p14:sldId id="1253"/>
            <p14:sldId id="1224"/>
            <p14:sldId id="1225"/>
            <p14:sldId id="1247"/>
            <p14:sldId id="1279"/>
            <p14:sldId id="1273"/>
            <p14:sldId id="1226"/>
            <p14:sldId id="1246"/>
            <p14:sldId id="1227"/>
            <p14:sldId id="1270"/>
            <p14:sldId id="1272"/>
            <p14:sldId id="1229"/>
            <p14:sldId id="1248"/>
            <p14:sldId id="1230"/>
            <p14:sldId id="1249"/>
            <p14:sldId id="1233"/>
            <p14:sldId id="1234"/>
            <p14:sldId id="1251"/>
            <p14:sldId id="1262"/>
            <p14:sldId id="1274"/>
            <p14:sldId id="1275"/>
            <p14:sldId id="1252"/>
            <p14:sldId id="1259"/>
            <p14:sldId id="1238"/>
            <p14:sldId id="1254"/>
            <p14:sldId id="1266"/>
            <p14:sldId id="1276"/>
            <p14:sldId id="1277"/>
            <p14:sldId id="1278"/>
            <p14:sldId id="1280"/>
            <p14:sldId id="1258"/>
            <p14:sldId id="1263"/>
            <p14:sldId id="1242"/>
            <p14:sldId id="1269"/>
            <p14:sldId id="1250"/>
            <p14:sldId id="1255"/>
            <p14:sldId id="1243"/>
            <p14:sldId id="1265"/>
            <p14:sldId id="1256"/>
          </p14:sldIdLst>
        </p14:section>
        <p14:section name="未命名的章節" id="{BAC35BF1-B451-4726-845C-DFBE117F421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6030"/>
    <a:srgbClr val="990000"/>
    <a:srgbClr val="003366"/>
    <a:srgbClr val="003399"/>
    <a:srgbClr val="336699"/>
    <a:srgbClr val="A50021"/>
    <a:srgbClr val="0033CC"/>
    <a:srgbClr val="FFFFFF"/>
    <a:srgbClr val="000099"/>
    <a:srgbClr val="578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60" autoAdjust="0"/>
    <p:restoredTop sz="93705" autoAdjust="0"/>
  </p:normalViewPr>
  <p:slideViewPr>
    <p:cSldViewPr>
      <p:cViewPr varScale="1">
        <p:scale>
          <a:sx n="101" d="100"/>
          <a:sy n="101" d="100"/>
        </p:scale>
        <p:origin x="108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1920" y="72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72600"/>
            <a:ext cx="2919413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A3ED7769-FC03-4563-8064-EB6999231F1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74467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667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667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8688" y="777875"/>
            <a:ext cx="4878387" cy="36591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4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5" y="4670425"/>
            <a:ext cx="4938713" cy="44370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444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0850"/>
            <a:ext cx="2919413" cy="5445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44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40850"/>
            <a:ext cx="2919413" cy="5445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677D8D1B-C405-4CB5-AD6C-9A252A58AEB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176506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</a:t>
            </a:fld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55963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6133B919-914D-48FB-947C-007CAB45D641}" type="slidenum">
              <a:rPr lang="zh-TW" altLang="en-US" sz="1200" smtClean="0"/>
              <a:pPr eaLnBrk="1" hangingPunct="1"/>
              <a:t>14</a:t>
            </a:fld>
            <a:endParaRPr lang="en-US" altLang="zh-TW" sz="1200" dirty="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20131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358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358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5B93D600-E290-4DD9-AF82-1381099ABFC0}" type="slidenum">
              <a:rPr lang="en-CA" altLang="en-US" sz="1200" smtClean="0">
                <a:latin typeface="Tahoma" pitchFamily="34" charset="0"/>
              </a:rPr>
              <a:pPr eaLnBrk="1" hangingPunct="1"/>
              <a:t>15</a:t>
            </a:fld>
            <a:endParaRPr lang="en-CA" altLang="en-US" sz="1200" dirty="0" smtClean="0">
              <a:latin typeface="Tahoma" pitchFamily="34" charset="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0049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348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mtClean="0"/>
              <a:t>經濟意義是此工作帶來的痛苦 </a:t>
            </a:r>
            <a:r>
              <a:rPr lang="en-US" altLang="zh-TW" dirty="0" smtClean="0"/>
              <a:t>(</a:t>
            </a:r>
            <a:r>
              <a:rPr lang="zh-TW" altLang="en-US" smtClean="0"/>
              <a:t>亦即成本</a:t>
            </a:r>
            <a:r>
              <a:rPr lang="en-US" altLang="zh-TW" dirty="0" smtClean="0"/>
              <a:t>) </a:t>
            </a:r>
            <a:r>
              <a:rPr lang="zh-TW" altLang="en-US" smtClean="0"/>
              <a:t>最低</a:t>
            </a:r>
          </a:p>
        </p:txBody>
      </p:sp>
      <p:sp>
        <p:nvSpPr>
          <p:cNvPr id="348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6F9D7D07-FD8F-431E-B276-0019E48BB6B0}" type="slidenum">
              <a:rPr lang="zh-TW" altLang="en-US" sz="1200" smtClean="0">
                <a:latin typeface="Tahoma" pitchFamily="34" charset="0"/>
              </a:rPr>
              <a:pPr eaLnBrk="1" hangingPunct="1"/>
              <a:t>16</a:t>
            </a:fld>
            <a:endParaRPr lang="en-US" altLang="zh-TW" sz="1200" dirty="0" smtClean="0">
              <a:latin typeface="Tahoma" pitchFamily="34" charset="0"/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3728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90533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F092BEB5-1939-423F-800D-473A19C5339D}" type="slidenum">
              <a:rPr lang="zh-TW" altLang="en-US" sz="1200" smtClean="0"/>
              <a:pPr eaLnBrk="1" hangingPunct="1"/>
              <a:t>18</a:t>
            </a:fld>
            <a:endParaRPr lang="en-US" altLang="zh-TW" sz="1200" dirty="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679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30DEAC8D-77B9-4BAB-B1B3-34A0E334CDCB}" type="slidenum">
              <a:rPr lang="zh-TW" altLang="en-US" sz="1200" smtClean="0"/>
              <a:pPr eaLnBrk="1" hangingPunct="1"/>
              <a:t>19</a:t>
            </a:fld>
            <a:endParaRPr lang="en-US" altLang="zh-TW" sz="1200" dirty="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6942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1806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9482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96912-7C1A-4828-B273-2242BC8109A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10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802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6474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03FB416C-FE1F-4EE1-A128-900B49B29DAF}" type="slidenum">
              <a:rPr lang="zh-TW" altLang="en-US" sz="1200" smtClean="0"/>
              <a:pPr eaLnBrk="1" hangingPunct="1"/>
              <a:t>2</a:t>
            </a:fld>
            <a:endParaRPr lang="en-US" altLang="zh-TW" sz="1200" dirty="0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4649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E63FA36A-86A7-4D06-975E-2F9103EEF16F}" type="slidenum">
              <a:rPr lang="zh-TW" altLang="en-US" sz="1200" smtClean="0">
                <a:solidFill>
                  <a:prstClr val="black"/>
                </a:solidFill>
              </a:rPr>
              <a:pPr eaLnBrk="1" hangingPunct="1"/>
              <a:t>25</a:t>
            </a:fld>
            <a:endParaRPr lang="en-US" altLang="zh-TW" sz="1200" dirty="0" smtClean="0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0113" y="739775"/>
            <a:ext cx="4935537" cy="3700463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2561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E0A8A9F4-990D-4CC9-B170-774CB09EE314}" type="slidenum">
              <a:rPr lang="zh-TW" altLang="en-US" sz="1200" smtClean="0"/>
              <a:pPr eaLnBrk="1" hangingPunct="1"/>
              <a:t>26</a:t>
            </a:fld>
            <a:endParaRPr lang="en-US" altLang="zh-TW" sz="1200" dirty="0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5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4828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6324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5C28F3E5-899A-4764-AFCB-3DC2CA2785EA}" type="slidenum">
              <a:rPr lang="zh-TW" altLang="en-US" sz="1200" smtClean="0">
                <a:solidFill>
                  <a:prstClr val="black"/>
                </a:solidFill>
              </a:rPr>
              <a:pPr eaLnBrk="1" hangingPunct="1"/>
              <a:t>33</a:t>
            </a:fld>
            <a:endParaRPr lang="en-US" altLang="zh-TW" sz="1200" dirty="0" smtClean="0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0113" y="739775"/>
            <a:ext cx="4935537" cy="3700463"/>
          </a:xfrm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033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5C28F3E5-899A-4764-AFCB-3DC2CA2785EA}" type="slidenum">
              <a:rPr lang="zh-TW" altLang="en-US" sz="1200" smtClean="0">
                <a:solidFill>
                  <a:prstClr val="black"/>
                </a:solidFill>
              </a:rPr>
              <a:pPr eaLnBrk="1" hangingPunct="1"/>
              <a:t>34</a:t>
            </a:fld>
            <a:endParaRPr lang="en-US" altLang="zh-TW" sz="1200" dirty="0" smtClean="0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0113" y="739775"/>
            <a:ext cx="4935537" cy="3700463"/>
          </a:xfrm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84148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35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27371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37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2963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38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3260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39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0294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32764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40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06010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03FB416C-FE1F-4EE1-A128-900B49B29DAF}" type="slidenum">
              <a:rPr lang="zh-TW" altLang="en-US" sz="1200" smtClean="0"/>
              <a:pPr eaLnBrk="1" hangingPunct="1"/>
              <a:t>41</a:t>
            </a:fld>
            <a:endParaRPr lang="en-US" altLang="zh-TW" sz="1200" dirty="0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765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E4D09ED8-3C07-4509-8FAE-00FDCCC5B787}" type="slidenum">
              <a:rPr lang="zh-TW" altLang="en-US" sz="1200" smtClean="0"/>
              <a:pPr eaLnBrk="1" hangingPunct="1"/>
              <a:t>4</a:t>
            </a:fld>
            <a:endParaRPr lang="en-US" altLang="zh-TW" sz="1200" dirty="0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929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1A85045C-7CD3-4766-ACC3-DEE6FCC0FC67}" type="slidenum">
              <a:rPr lang="zh-TW" altLang="en-US" sz="1200" smtClean="0"/>
              <a:pPr eaLnBrk="1" hangingPunct="1"/>
              <a:t>5</a:t>
            </a:fld>
            <a:endParaRPr lang="en-US" altLang="zh-TW" sz="1200" dirty="0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7510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F1E23955-2B13-4EFA-A0A0-ECD2B538B113}" type="slidenum">
              <a:rPr lang="zh-TW" altLang="en-US" sz="1200" smtClean="0"/>
              <a:pPr eaLnBrk="1" hangingPunct="1"/>
              <a:t>6</a:t>
            </a:fld>
            <a:endParaRPr lang="en-US" altLang="zh-TW" sz="1200" dirty="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105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9709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2726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3FECF948-E386-43FD-A90F-A17526CEC713}" type="slidenum">
              <a:rPr lang="zh-TW" altLang="en-US" sz="1200" smtClean="0"/>
              <a:pPr eaLnBrk="1" hangingPunct="1"/>
              <a:t>11</a:t>
            </a:fld>
            <a:endParaRPr lang="en-US" altLang="zh-TW" sz="1200" dirty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" name="日期版面配置區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4316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175" y="3"/>
            <a:ext cx="9147175" cy="6867525"/>
            <a:chOff x="-2" y="0"/>
            <a:chExt cx="5762" cy="4326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-2" y="0"/>
              <a:ext cx="5712" cy="4326"/>
              <a:chOff x="-2" y="0"/>
              <a:chExt cx="5712" cy="4326"/>
            </a:xfrm>
          </p:grpSpPr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-2" y="0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1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3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4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6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7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8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9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10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11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12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13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14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15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16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17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18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19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20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1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2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23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3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4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5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6" name="Rectangle 32"/>
              <p:cNvSpPr>
                <a:spLocks noChangeArrowheads="1"/>
              </p:cNvSpPr>
              <p:nvPr/>
            </p:nvSpPr>
            <p:spPr bwMode="auto">
              <a:xfrm>
                <a:off x="26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7" name="Rectangle 33"/>
              <p:cNvSpPr>
                <a:spLocks noChangeArrowheads="1"/>
              </p:cNvSpPr>
              <p:nvPr/>
            </p:nvSpPr>
            <p:spPr bwMode="auto">
              <a:xfrm>
                <a:off x="27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8" name="Rectangle 34"/>
              <p:cNvSpPr>
                <a:spLocks noChangeArrowheads="1"/>
              </p:cNvSpPr>
              <p:nvPr/>
            </p:nvSpPr>
            <p:spPr bwMode="auto">
              <a:xfrm>
                <a:off x="28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9" name="Rectangle 35"/>
              <p:cNvSpPr>
                <a:spLocks noChangeArrowheads="1"/>
              </p:cNvSpPr>
              <p:nvPr/>
            </p:nvSpPr>
            <p:spPr bwMode="auto">
              <a:xfrm>
                <a:off x="29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0" name="Rectangle 36"/>
              <p:cNvSpPr>
                <a:spLocks noChangeArrowheads="1"/>
              </p:cNvSpPr>
              <p:nvPr/>
            </p:nvSpPr>
            <p:spPr bwMode="auto">
              <a:xfrm>
                <a:off x="30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1" name="Rectangle 37"/>
              <p:cNvSpPr>
                <a:spLocks noChangeArrowheads="1"/>
              </p:cNvSpPr>
              <p:nvPr/>
            </p:nvSpPr>
            <p:spPr bwMode="auto">
              <a:xfrm>
                <a:off x="31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2" name="Rectangle 38"/>
              <p:cNvSpPr>
                <a:spLocks noChangeArrowheads="1"/>
              </p:cNvSpPr>
              <p:nvPr/>
            </p:nvSpPr>
            <p:spPr bwMode="auto">
              <a:xfrm>
                <a:off x="32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3" name="Rectangle 39"/>
              <p:cNvSpPr>
                <a:spLocks noChangeArrowheads="1"/>
              </p:cNvSpPr>
              <p:nvPr/>
            </p:nvSpPr>
            <p:spPr bwMode="auto">
              <a:xfrm>
                <a:off x="33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4" name="Rectangle 40"/>
              <p:cNvSpPr>
                <a:spLocks noChangeArrowheads="1"/>
              </p:cNvSpPr>
              <p:nvPr/>
            </p:nvSpPr>
            <p:spPr bwMode="auto">
              <a:xfrm>
                <a:off x="34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5" name="Rectangle 41"/>
              <p:cNvSpPr>
                <a:spLocks noChangeArrowheads="1"/>
              </p:cNvSpPr>
              <p:nvPr/>
            </p:nvSpPr>
            <p:spPr bwMode="auto">
              <a:xfrm>
                <a:off x="35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6" name="Rectangle 42"/>
              <p:cNvSpPr>
                <a:spLocks noChangeArrowheads="1"/>
              </p:cNvSpPr>
              <p:nvPr/>
            </p:nvSpPr>
            <p:spPr bwMode="auto">
              <a:xfrm>
                <a:off x="36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7" name="Rectangle 43"/>
              <p:cNvSpPr>
                <a:spLocks noChangeArrowheads="1"/>
              </p:cNvSpPr>
              <p:nvPr/>
            </p:nvSpPr>
            <p:spPr bwMode="auto">
              <a:xfrm>
                <a:off x="37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8" name="Rectangle 44"/>
              <p:cNvSpPr>
                <a:spLocks noChangeArrowheads="1"/>
              </p:cNvSpPr>
              <p:nvPr/>
            </p:nvSpPr>
            <p:spPr bwMode="auto">
              <a:xfrm>
                <a:off x="38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39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0" name="Rectangle 46"/>
              <p:cNvSpPr>
                <a:spLocks noChangeArrowheads="1"/>
              </p:cNvSpPr>
              <p:nvPr/>
            </p:nvSpPr>
            <p:spPr bwMode="auto">
              <a:xfrm>
                <a:off x="40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41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2" name="Rectangle 48"/>
              <p:cNvSpPr>
                <a:spLocks noChangeArrowheads="1"/>
              </p:cNvSpPr>
              <p:nvPr/>
            </p:nvSpPr>
            <p:spPr bwMode="auto">
              <a:xfrm>
                <a:off x="42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3" name="Rectangle 49"/>
              <p:cNvSpPr>
                <a:spLocks noChangeArrowheads="1"/>
              </p:cNvSpPr>
              <p:nvPr/>
            </p:nvSpPr>
            <p:spPr bwMode="auto">
              <a:xfrm>
                <a:off x="43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4" name="Rectangle 50"/>
              <p:cNvSpPr>
                <a:spLocks noChangeArrowheads="1"/>
              </p:cNvSpPr>
              <p:nvPr/>
            </p:nvSpPr>
            <p:spPr bwMode="auto">
              <a:xfrm>
                <a:off x="44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5" name="Rectangle 51"/>
              <p:cNvSpPr>
                <a:spLocks noChangeArrowheads="1"/>
              </p:cNvSpPr>
              <p:nvPr/>
            </p:nvSpPr>
            <p:spPr bwMode="auto">
              <a:xfrm>
                <a:off x="45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6" name="Rectangle 52"/>
              <p:cNvSpPr>
                <a:spLocks noChangeArrowheads="1"/>
              </p:cNvSpPr>
              <p:nvPr/>
            </p:nvSpPr>
            <p:spPr bwMode="auto">
              <a:xfrm>
                <a:off x="46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7" name="Rectangle 53"/>
              <p:cNvSpPr>
                <a:spLocks noChangeArrowheads="1"/>
              </p:cNvSpPr>
              <p:nvPr/>
            </p:nvSpPr>
            <p:spPr bwMode="auto">
              <a:xfrm>
                <a:off x="47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8" name="Rectangle 54"/>
              <p:cNvSpPr>
                <a:spLocks noChangeArrowheads="1"/>
              </p:cNvSpPr>
              <p:nvPr/>
            </p:nvSpPr>
            <p:spPr bwMode="auto">
              <a:xfrm>
                <a:off x="47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9" name="Rectangle 55"/>
              <p:cNvSpPr>
                <a:spLocks noChangeArrowheads="1"/>
              </p:cNvSpPr>
              <p:nvPr/>
            </p:nvSpPr>
            <p:spPr bwMode="auto">
              <a:xfrm>
                <a:off x="48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0" name="Rectangle 56"/>
              <p:cNvSpPr>
                <a:spLocks noChangeArrowheads="1"/>
              </p:cNvSpPr>
              <p:nvPr/>
            </p:nvSpPr>
            <p:spPr bwMode="auto">
              <a:xfrm>
                <a:off x="49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1" name="Rectangle 57"/>
              <p:cNvSpPr>
                <a:spLocks noChangeArrowheads="1"/>
              </p:cNvSpPr>
              <p:nvPr/>
            </p:nvSpPr>
            <p:spPr bwMode="auto">
              <a:xfrm>
                <a:off x="50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2" name="Rectangle 58"/>
              <p:cNvSpPr>
                <a:spLocks noChangeArrowheads="1"/>
              </p:cNvSpPr>
              <p:nvPr/>
            </p:nvSpPr>
            <p:spPr bwMode="auto">
              <a:xfrm>
                <a:off x="51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3" name="Rectangle 59"/>
              <p:cNvSpPr>
                <a:spLocks noChangeArrowheads="1"/>
              </p:cNvSpPr>
              <p:nvPr/>
            </p:nvSpPr>
            <p:spPr bwMode="auto">
              <a:xfrm>
                <a:off x="52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4" name="Rectangle 60"/>
              <p:cNvSpPr>
                <a:spLocks noChangeArrowheads="1"/>
              </p:cNvSpPr>
              <p:nvPr/>
            </p:nvSpPr>
            <p:spPr bwMode="auto">
              <a:xfrm>
                <a:off x="53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5" name="Rectangle 61"/>
              <p:cNvSpPr>
                <a:spLocks noChangeArrowheads="1"/>
              </p:cNvSpPr>
              <p:nvPr/>
            </p:nvSpPr>
            <p:spPr bwMode="auto">
              <a:xfrm>
                <a:off x="54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6" name="Rectangle 62"/>
              <p:cNvSpPr>
                <a:spLocks noChangeArrowheads="1"/>
              </p:cNvSpPr>
              <p:nvPr/>
            </p:nvSpPr>
            <p:spPr bwMode="auto">
              <a:xfrm>
                <a:off x="55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7" name="Rectangle 63"/>
              <p:cNvSpPr>
                <a:spLocks noChangeArrowheads="1"/>
              </p:cNvSpPr>
              <p:nvPr/>
            </p:nvSpPr>
            <p:spPr bwMode="auto">
              <a:xfrm>
                <a:off x="56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</p:grpSp>
        <p:sp>
          <p:nvSpPr>
            <p:cNvPr id="6" name="Rectangle 64"/>
            <p:cNvSpPr>
              <a:spLocks noChangeArrowheads="1"/>
            </p:cNvSpPr>
            <p:nvPr userDrawn="1"/>
          </p:nvSpPr>
          <p:spPr bwMode="auto">
            <a:xfrm>
              <a:off x="429" y="0"/>
              <a:ext cx="5331" cy="43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7" name="Rectangle 65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321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</p:grp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3505204" y="2590800"/>
            <a:ext cx="4892675" cy="76200"/>
          </a:xfrm>
          <a:prstGeom prst="rect">
            <a:avLst/>
          </a:prstGeom>
          <a:solidFill>
            <a:schemeClr val="hlink">
              <a:alpha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zh-TW" altLang="zh-TW" sz="2400" b="0">
              <a:ea typeface="新細明體" pitchFamily="18" charset="-120"/>
            </a:endParaRPr>
          </a:p>
        </p:txBody>
      </p:sp>
      <p:sp>
        <p:nvSpPr>
          <p:cNvPr id="186435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779465" y="1759454"/>
            <a:ext cx="7678737" cy="769441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186436" name="Rectangle 6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1138" y="2860683"/>
            <a:ext cx="4437062" cy="3114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5825" y="638971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2C8B1-D228-4F14-B5BE-64585D9D564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94529" y="192088"/>
            <a:ext cx="1538883" cy="59039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71542" y="192088"/>
            <a:ext cx="5970587" cy="59039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4009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177468"/>
            <a:ext cx="8162925" cy="144655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994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177468"/>
            <a:ext cx="8162925" cy="144655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730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177468"/>
            <a:ext cx="8162925" cy="144655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5488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177468"/>
            <a:ext cx="8162925" cy="144655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550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177468"/>
            <a:ext cx="8162925" cy="144655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9649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177468"/>
            <a:ext cx="8162925" cy="144655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371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177468"/>
            <a:ext cx="8162925" cy="1446550"/>
          </a:xfrm>
        </p:spPr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120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48264" y="6237312"/>
            <a:ext cx="1905000" cy="457200"/>
          </a:xfrm>
          <a:ln/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8407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5361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4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7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55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407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3346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4762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817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3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2674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34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558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0898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48264" y="6237312"/>
            <a:ext cx="1905000" cy="457200"/>
          </a:xfrm>
          <a:ln/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8264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976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8194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439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7110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9959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531076-193A-49F2-B825-2CB2234F82E8}" type="slidenum">
              <a:rPr lang="zh-TW" altLang="en-US" smtClean="0"/>
              <a:pPr/>
              <a:t>‹#›</a:t>
            </a:fld>
            <a:r>
              <a:rPr lang="en-US" altLang="zh-TW" smtClean="0"/>
              <a:t>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5504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076-193A-49F2-B825-2CB2234F82E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07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076-193A-49F2-B825-2CB2234F82E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83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076-193A-49F2-B825-2CB2234F82E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492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2813" y="1905000"/>
            <a:ext cx="397827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9" y="1905000"/>
            <a:ext cx="3979862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081BA2-8F71-4451-8CAB-FCD5C3465DFA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076-193A-49F2-B825-2CB2234F82E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34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076-193A-49F2-B825-2CB2234F82E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192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971800"/>
            <a:ext cx="9144000" cy="1294410"/>
          </a:xfr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4000"/>
                  <a:lumOff val="16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Helvetic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200" y="1219200"/>
            <a:ext cx="4495800" cy="1470025"/>
          </a:xfrm>
        </p:spPr>
        <p:txBody>
          <a:bodyPr/>
          <a:lstStyle>
            <a:lvl1pPr>
              <a:defRPr b="0" cap="none" spc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Helvetica" pitchFamily="34" charset="0"/>
              </a:defRPr>
            </a:lvl1pPr>
          </a:lstStyle>
          <a:p>
            <a:r>
              <a:rPr lang="en-US" dirty="0" smtClean="0"/>
              <a:t>Chapter #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3800" y="6537325"/>
            <a:ext cx="5410200" cy="3206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© 2019 McGraw-Hill Education. All rights reserved. Authorized only for instructor use in the classroom. No reproduction or distribution without the prior written consent of McGraw-Hill Education</a:t>
            </a:r>
          </a:p>
        </p:txBody>
      </p:sp>
    </p:spTree>
    <p:extLst>
      <p:ext uri="{BB962C8B-B14F-4D97-AF65-F5344CB8AC3E}">
        <p14:creationId xmlns:p14="http://schemas.microsoft.com/office/powerpoint/2010/main" val="3205094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2" y="274637"/>
            <a:ext cx="8077197" cy="1173163"/>
          </a:xfrm>
          <a:noFill/>
        </p:spPr>
        <p:txBody>
          <a:bodyPr>
            <a:normAutofit/>
          </a:bodyPr>
          <a:lstStyle>
            <a:lvl1pPr algn="ctr">
              <a:defRPr sz="4400" b="1" cap="none" spc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/>
                <a:latin typeface="Helvetic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>
              <a:defRPr>
                <a:solidFill>
                  <a:schemeClr val="tx1"/>
                </a:solidFill>
                <a:latin typeface="Helvetic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37325"/>
            <a:ext cx="3048000" cy="3206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© 2019 McGraw-Hill Education.</a:t>
            </a:r>
            <a:endParaRPr lang="en-US" dirty="0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5456D57-6150-49B2-A7A3-1BD0E596B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0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2019 McGraw-Hill Education.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F51146-FF02-4AC6-AB15-8B203468FE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2019 McGraw-Hill Education.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BC9CCCB-5117-4C8F-B2B9-66F327A6084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561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2019 McGraw-Hill Education.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76717D4-A9DD-43B0-BF66-1B858292FB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874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2019 McGraw-Hill Education.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001245-6729-4A6C-8BFB-381A89E61F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606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2019 McGraw-Hill Education.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54BD134-8B50-4EF4-A2C4-92A13B98D06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943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2019 McGraw-Hill Education.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A97B1D5-652F-4E89-B446-B193011F8DC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48198"/>
            <a:ext cx="8229600" cy="769441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8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9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2A2C6-EE60-46A7-9415-FADDAB7859ED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2019 McGraw-Hill Education.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2890E78-4513-44E4-822E-39CB2512738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02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2019 McGraw-Hill Education.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E7867FB-CE4C-4B18-9AB8-A07E6840718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44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2019 McGraw-Hill Education.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066EF2F-4ED4-4E60-8C4F-298FE0F14E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80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3AAC9-4E61-4CC2-9324-AC3807E4EEE1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CC02B-CF90-4B55-AD93-5A86B88AA690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727214"/>
            <a:ext cx="3008313" cy="707886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967228"/>
            <a:ext cx="54864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8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/28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4" y="3"/>
            <a:ext cx="9147175" cy="6867525"/>
            <a:chOff x="0" y="0"/>
            <a:chExt cx="5762" cy="4326"/>
          </a:xfrm>
        </p:grpSpPr>
        <p:sp>
          <p:nvSpPr>
            <p:cNvPr id="185347" name="Rectangle 3"/>
            <p:cNvSpPr>
              <a:spLocks noChangeArrowheads="1"/>
            </p:cNvSpPr>
            <p:nvPr userDrawn="1"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48" name="Rectangle 4"/>
            <p:cNvSpPr>
              <a:spLocks noChangeArrowheads="1"/>
            </p:cNvSpPr>
            <p:nvPr userDrawn="1"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49" name="Rectangle 5"/>
            <p:cNvSpPr>
              <a:spLocks noChangeArrowheads="1"/>
            </p:cNvSpPr>
            <p:nvPr userDrawn="1"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0" name="Rectangle 6"/>
            <p:cNvSpPr>
              <a:spLocks noChangeArrowheads="1"/>
            </p:cNvSpPr>
            <p:nvPr userDrawn="1"/>
          </p:nvSpPr>
          <p:spPr bwMode="hidden">
            <a:xfrm>
              <a:off x="2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1" name="Rectangle 7"/>
            <p:cNvSpPr>
              <a:spLocks noChangeArrowheads="1"/>
            </p:cNvSpPr>
            <p:nvPr userDrawn="1"/>
          </p:nvSpPr>
          <p:spPr bwMode="hidden">
            <a:xfrm>
              <a:off x="3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2" name="Rectangle 8"/>
            <p:cNvSpPr>
              <a:spLocks noChangeArrowheads="1"/>
            </p:cNvSpPr>
            <p:nvPr userDrawn="1"/>
          </p:nvSpPr>
          <p:spPr bwMode="hidden">
            <a:xfrm>
              <a:off x="4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3" name="Rectangle 9"/>
            <p:cNvSpPr>
              <a:spLocks noChangeArrowheads="1"/>
            </p:cNvSpPr>
            <p:nvPr userDrawn="1"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4" name="Rectangle 10"/>
            <p:cNvSpPr>
              <a:spLocks noChangeArrowheads="1"/>
            </p:cNvSpPr>
            <p:nvPr userDrawn="1"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5" name="Rectangle 11"/>
            <p:cNvSpPr>
              <a:spLocks noChangeArrowheads="1"/>
            </p:cNvSpPr>
            <p:nvPr userDrawn="1"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6" name="Rectangle 12"/>
            <p:cNvSpPr>
              <a:spLocks noChangeArrowheads="1"/>
            </p:cNvSpPr>
            <p:nvPr userDrawn="1"/>
          </p:nvSpPr>
          <p:spPr bwMode="hidden">
            <a:xfrm>
              <a:off x="8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7" name="Rectangle 13"/>
            <p:cNvSpPr>
              <a:spLocks noChangeArrowheads="1"/>
            </p:cNvSpPr>
            <p:nvPr userDrawn="1"/>
          </p:nvSpPr>
          <p:spPr bwMode="hidden">
            <a:xfrm>
              <a:off x="9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8" name="Rectangle 14"/>
            <p:cNvSpPr>
              <a:spLocks noChangeArrowheads="1"/>
            </p:cNvSpPr>
            <p:nvPr userDrawn="1"/>
          </p:nvSpPr>
          <p:spPr bwMode="hidden">
            <a:xfrm>
              <a:off x="10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9" name="Rectangle 15"/>
            <p:cNvSpPr>
              <a:spLocks noChangeArrowheads="1"/>
            </p:cNvSpPr>
            <p:nvPr userDrawn="1"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0" name="Rectangle 16"/>
            <p:cNvSpPr>
              <a:spLocks noChangeArrowheads="1"/>
            </p:cNvSpPr>
            <p:nvPr userDrawn="1"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1" name="Rectangle 17"/>
            <p:cNvSpPr>
              <a:spLocks noChangeArrowheads="1"/>
            </p:cNvSpPr>
            <p:nvPr userDrawn="1"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2" name="Rectangle 18"/>
            <p:cNvSpPr>
              <a:spLocks noChangeArrowheads="1"/>
            </p:cNvSpPr>
            <p:nvPr userDrawn="1"/>
          </p:nvSpPr>
          <p:spPr bwMode="hidden">
            <a:xfrm>
              <a:off x="14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3" name="Rectangle 19"/>
            <p:cNvSpPr>
              <a:spLocks noChangeArrowheads="1"/>
            </p:cNvSpPr>
            <p:nvPr userDrawn="1"/>
          </p:nvSpPr>
          <p:spPr bwMode="hidden">
            <a:xfrm>
              <a:off x="15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4" name="Rectangle 20"/>
            <p:cNvSpPr>
              <a:spLocks noChangeArrowheads="1"/>
            </p:cNvSpPr>
            <p:nvPr userDrawn="1"/>
          </p:nvSpPr>
          <p:spPr bwMode="hidden">
            <a:xfrm>
              <a:off x="16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5" name="Rectangle 21"/>
            <p:cNvSpPr>
              <a:spLocks noChangeArrowheads="1"/>
            </p:cNvSpPr>
            <p:nvPr userDrawn="1"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6" name="Rectangle 22"/>
            <p:cNvSpPr>
              <a:spLocks noChangeArrowheads="1"/>
            </p:cNvSpPr>
            <p:nvPr userDrawn="1"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7" name="Rectangle 23"/>
            <p:cNvSpPr>
              <a:spLocks noChangeArrowheads="1"/>
            </p:cNvSpPr>
            <p:nvPr userDrawn="1"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8" name="Rectangle 24"/>
            <p:cNvSpPr>
              <a:spLocks noChangeArrowheads="1"/>
            </p:cNvSpPr>
            <p:nvPr userDrawn="1"/>
          </p:nvSpPr>
          <p:spPr bwMode="hidden">
            <a:xfrm>
              <a:off x="20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9" name="Rectangle 25"/>
            <p:cNvSpPr>
              <a:spLocks noChangeArrowheads="1"/>
            </p:cNvSpPr>
            <p:nvPr userDrawn="1"/>
          </p:nvSpPr>
          <p:spPr bwMode="hidden">
            <a:xfrm>
              <a:off x="21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0" name="Rectangle 26"/>
            <p:cNvSpPr>
              <a:spLocks noChangeArrowheads="1"/>
            </p:cNvSpPr>
            <p:nvPr userDrawn="1"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1" name="Rectangle 27"/>
            <p:cNvSpPr>
              <a:spLocks noChangeArrowheads="1"/>
            </p:cNvSpPr>
            <p:nvPr userDrawn="1"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2" name="Rectangle 28"/>
            <p:cNvSpPr>
              <a:spLocks noChangeArrowheads="1"/>
            </p:cNvSpPr>
            <p:nvPr userDrawn="1"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3" name="Rectangle 29"/>
            <p:cNvSpPr>
              <a:spLocks noChangeArrowheads="1"/>
            </p:cNvSpPr>
            <p:nvPr userDrawn="1"/>
          </p:nvSpPr>
          <p:spPr bwMode="hidden">
            <a:xfrm>
              <a:off x="24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4" name="Rectangle 30"/>
            <p:cNvSpPr>
              <a:spLocks noChangeArrowheads="1"/>
            </p:cNvSpPr>
            <p:nvPr userDrawn="1"/>
          </p:nvSpPr>
          <p:spPr bwMode="hidden">
            <a:xfrm>
              <a:off x="25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5" name="Rectangle 31"/>
            <p:cNvSpPr>
              <a:spLocks noChangeArrowheads="1"/>
            </p:cNvSpPr>
            <p:nvPr userDrawn="1"/>
          </p:nvSpPr>
          <p:spPr bwMode="hidden">
            <a:xfrm>
              <a:off x="26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6" name="Rectangle 32"/>
            <p:cNvSpPr>
              <a:spLocks noChangeArrowheads="1"/>
            </p:cNvSpPr>
            <p:nvPr userDrawn="1"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7" name="Rectangle 33"/>
            <p:cNvSpPr>
              <a:spLocks noChangeArrowheads="1"/>
            </p:cNvSpPr>
            <p:nvPr userDrawn="1"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8" name="Rectangle 34"/>
            <p:cNvSpPr>
              <a:spLocks noChangeArrowheads="1"/>
            </p:cNvSpPr>
            <p:nvPr userDrawn="1"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9" name="Rectangle 35"/>
            <p:cNvSpPr>
              <a:spLocks noChangeArrowheads="1"/>
            </p:cNvSpPr>
            <p:nvPr userDrawn="1"/>
          </p:nvSpPr>
          <p:spPr bwMode="hidden">
            <a:xfrm>
              <a:off x="30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0" name="Rectangle 36"/>
            <p:cNvSpPr>
              <a:spLocks noChangeArrowheads="1"/>
            </p:cNvSpPr>
            <p:nvPr userDrawn="1"/>
          </p:nvSpPr>
          <p:spPr bwMode="hidden">
            <a:xfrm>
              <a:off x="31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1" name="Rectangle 37"/>
            <p:cNvSpPr>
              <a:spLocks noChangeArrowheads="1"/>
            </p:cNvSpPr>
            <p:nvPr userDrawn="1"/>
          </p:nvSpPr>
          <p:spPr bwMode="hidden">
            <a:xfrm>
              <a:off x="32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2" name="Rectangle 38"/>
            <p:cNvSpPr>
              <a:spLocks noChangeArrowheads="1"/>
            </p:cNvSpPr>
            <p:nvPr userDrawn="1"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3" name="Rectangle 39"/>
            <p:cNvSpPr>
              <a:spLocks noChangeArrowheads="1"/>
            </p:cNvSpPr>
            <p:nvPr userDrawn="1"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4" name="Rectangle 40"/>
            <p:cNvSpPr>
              <a:spLocks noChangeArrowheads="1"/>
            </p:cNvSpPr>
            <p:nvPr userDrawn="1"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5" name="Rectangle 41"/>
            <p:cNvSpPr>
              <a:spLocks noChangeArrowheads="1"/>
            </p:cNvSpPr>
            <p:nvPr userDrawn="1"/>
          </p:nvSpPr>
          <p:spPr bwMode="hidden">
            <a:xfrm>
              <a:off x="36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6" name="Rectangle 42"/>
            <p:cNvSpPr>
              <a:spLocks noChangeArrowheads="1"/>
            </p:cNvSpPr>
            <p:nvPr userDrawn="1"/>
          </p:nvSpPr>
          <p:spPr bwMode="hidden">
            <a:xfrm>
              <a:off x="37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7" name="Rectangle 43"/>
            <p:cNvSpPr>
              <a:spLocks noChangeArrowheads="1"/>
            </p:cNvSpPr>
            <p:nvPr userDrawn="1"/>
          </p:nvSpPr>
          <p:spPr bwMode="hidden">
            <a:xfrm>
              <a:off x="38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8" name="Rectangle 44"/>
            <p:cNvSpPr>
              <a:spLocks noChangeArrowheads="1"/>
            </p:cNvSpPr>
            <p:nvPr userDrawn="1"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9" name="Rectangle 45"/>
            <p:cNvSpPr>
              <a:spLocks noChangeArrowheads="1"/>
            </p:cNvSpPr>
            <p:nvPr userDrawn="1"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0" name="Rectangle 46"/>
            <p:cNvSpPr>
              <a:spLocks noChangeArrowheads="1"/>
            </p:cNvSpPr>
            <p:nvPr userDrawn="1"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1" name="Rectangle 47"/>
            <p:cNvSpPr>
              <a:spLocks noChangeArrowheads="1"/>
            </p:cNvSpPr>
            <p:nvPr userDrawn="1"/>
          </p:nvSpPr>
          <p:spPr bwMode="hidden">
            <a:xfrm>
              <a:off x="42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2" name="Rectangle 48"/>
            <p:cNvSpPr>
              <a:spLocks noChangeArrowheads="1"/>
            </p:cNvSpPr>
            <p:nvPr userDrawn="1"/>
          </p:nvSpPr>
          <p:spPr bwMode="hidden">
            <a:xfrm>
              <a:off x="43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3" name="Rectangle 49"/>
            <p:cNvSpPr>
              <a:spLocks noChangeArrowheads="1"/>
            </p:cNvSpPr>
            <p:nvPr userDrawn="1"/>
          </p:nvSpPr>
          <p:spPr bwMode="hidden">
            <a:xfrm>
              <a:off x="44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4" name="Rectangle 50"/>
            <p:cNvSpPr>
              <a:spLocks noChangeArrowheads="1"/>
            </p:cNvSpPr>
            <p:nvPr userDrawn="1"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5" name="Rectangle 51"/>
            <p:cNvSpPr>
              <a:spLocks noChangeArrowheads="1"/>
            </p:cNvSpPr>
            <p:nvPr userDrawn="1"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6" name="Rectangle 52"/>
            <p:cNvSpPr>
              <a:spLocks noChangeArrowheads="1"/>
            </p:cNvSpPr>
            <p:nvPr userDrawn="1"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7" name="Rectangle 53"/>
            <p:cNvSpPr>
              <a:spLocks noChangeArrowheads="1"/>
            </p:cNvSpPr>
            <p:nvPr userDrawn="1"/>
          </p:nvSpPr>
          <p:spPr bwMode="hidden">
            <a:xfrm>
              <a:off x="48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8" name="Rectangle 54"/>
            <p:cNvSpPr>
              <a:spLocks noChangeArrowheads="1"/>
            </p:cNvSpPr>
            <p:nvPr userDrawn="1"/>
          </p:nvSpPr>
          <p:spPr bwMode="hidden">
            <a:xfrm>
              <a:off x="48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9" name="Rectangle 55"/>
            <p:cNvSpPr>
              <a:spLocks noChangeArrowheads="1"/>
            </p:cNvSpPr>
            <p:nvPr userDrawn="1"/>
          </p:nvSpPr>
          <p:spPr bwMode="hidden">
            <a:xfrm>
              <a:off x="49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0" name="Rectangle 56"/>
            <p:cNvSpPr>
              <a:spLocks noChangeArrowheads="1"/>
            </p:cNvSpPr>
            <p:nvPr userDrawn="1"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1" name="Rectangle 57"/>
            <p:cNvSpPr>
              <a:spLocks noChangeArrowheads="1"/>
            </p:cNvSpPr>
            <p:nvPr userDrawn="1"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2" name="Rectangle 58"/>
            <p:cNvSpPr>
              <a:spLocks noChangeArrowheads="1"/>
            </p:cNvSpPr>
            <p:nvPr userDrawn="1"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3" name="Rectangle 59"/>
            <p:cNvSpPr>
              <a:spLocks noChangeArrowheads="1"/>
            </p:cNvSpPr>
            <p:nvPr userDrawn="1"/>
          </p:nvSpPr>
          <p:spPr bwMode="hidden">
            <a:xfrm>
              <a:off x="53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4" name="Rectangle 60"/>
            <p:cNvSpPr>
              <a:spLocks noChangeArrowheads="1"/>
            </p:cNvSpPr>
            <p:nvPr userDrawn="1"/>
          </p:nvSpPr>
          <p:spPr bwMode="hidden">
            <a:xfrm>
              <a:off x="54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5" name="Rectangle 61"/>
            <p:cNvSpPr>
              <a:spLocks noChangeArrowheads="1"/>
            </p:cNvSpPr>
            <p:nvPr userDrawn="1"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6" name="Rectangle 62"/>
            <p:cNvSpPr>
              <a:spLocks noChangeArrowheads="1"/>
            </p:cNvSpPr>
            <p:nvPr userDrawn="1"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7" name="Rectangle 63"/>
            <p:cNvSpPr>
              <a:spLocks noChangeArrowheads="1"/>
            </p:cNvSpPr>
            <p:nvPr userDrawn="1"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8" name="Rectangle 64"/>
            <p:cNvSpPr>
              <a:spLocks noChangeArrowheads="1"/>
            </p:cNvSpPr>
            <p:nvPr userDrawn="1"/>
          </p:nvSpPr>
          <p:spPr bwMode="blackGray">
            <a:xfrm>
              <a:off x="0" y="618"/>
              <a:ext cx="4378" cy="47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</p:grpSp>
      <p:sp>
        <p:nvSpPr>
          <p:cNvPr id="1027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871538" y="854580"/>
            <a:ext cx="816292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7" y="1905000"/>
            <a:ext cx="811053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85411" name="Rectangle 6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52525" y="62865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/>
            </a:lvl1pPr>
          </a:lstStyle>
          <a:p>
            <a:endParaRPr lang="en-US" altLang="zh-TW" dirty="0"/>
          </a:p>
        </p:txBody>
      </p:sp>
      <p:sp>
        <p:nvSpPr>
          <p:cNvPr id="185412" name="Rectangle 6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90925" y="62865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/>
            </a:lvl1pPr>
          </a:lstStyle>
          <a:p>
            <a:endParaRPr lang="en-US" altLang="zh-TW" dirty="0"/>
          </a:p>
        </p:txBody>
      </p:sp>
      <p:sp>
        <p:nvSpPr>
          <p:cNvPr id="185413" name="Rectangle 6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13798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3B54885-FD97-498B-B774-37243A478C7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729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b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b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9531076-193A-49F2-B825-2CB2234F82E8}" type="slidenum">
              <a:rPr kumimoji="0" lang="zh-TW" altLang="en-US" b="0" smtClean="0">
                <a:latin typeface="Calibri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kumimoji="0" lang="en-US" altLang="zh-TW" b="0" smtClean="0">
                <a:latin typeface="Calibri"/>
                <a:ea typeface="新細明體"/>
              </a:rPr>
              <a:t>/28</a:t>
            </a:r>
            <a:endParaRPr kumimoji="0" lang="zh-TW" altLang="en-US" b="0" dirty="0"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78717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b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b="0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9531076-193A-49F2-B825-2CB2234F82E8}" type="slidenum">
              <a:rPr kumimoji="0" lang="zh-TW" altLang="en-US" b="0" smtClean="0">
                <a:latin typeface="Calibri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kumimoji="0" lang="en-US" altLang="zh-TW" b="0" smtClean="0">
                <a:latin typeface="Calibri"/>
                <a:ea typeface="新細明體"/>
              </a:rPr>
              <a:t>/28</a:t>
            </a:r>
            <a:endParaRPr kumimoji="0" lang="zh-TW" altLang="en-US" b="0" dirty="0"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88441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26" y="274637"/>
            <a:ext cx="7762873" cy="11731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26" y="1600200"/>
            <a:ext cx="7762874" cy="45259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537325"/>
            <a:ext cx="3048000" cy="244475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© 2019 McGraw-Hill Education.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47647"/>
            <a:ext cx="1011822" cy="120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2" y="1447801"/>
            <a:ext cx="9143999" cy="0"/>
          </a:xfrm>
          <a:prstGeom prst="line">
            <a:avLst/>
          </a:prstGeom>
          <a:ln w="698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247647"/>
            <a:ext cx="9144000" cy="0"/>
          </a:xfrm>
          <a:prstGeom prst="line">
            <a:avLst/>
          </a:prstGeom>
          <a:ln w="698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8515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5456D57-6150-49B2-A7A3-1BD0E596B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9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200" b="1" kern="1200">
          <a:solidFill>
            <a:srgbClr val="C00000"/>
          </a:solidFill>
          <a:latin typeface="Helvetica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892" y="1052736"/>
            <a:ext cx="8964612" cy="2862322"/>
          </a:xfrm>
        </p:spPr>
        <p:txBody>
          <a:bodyPr/>
          <a:lstStyle/>
          <a:p>
            <a:pPr indent="-2063750" algn="ctr" eaLnBrk="1" hangingPunct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TW" altLang="en-US" sz="5400" b="1" dirty="0" smtClean="0">
                <a:solidFill>
                  <a:srgbClr val="00336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經濟學與實習</a:t>
            </a:r>
            <a:r>
              <a:rPr lang="en-US" altLang="zh-TW" sz="6000" b="1" dirty="0" smtClean="0">
                <a:solidFill>
                  <a:srgbClr val="00336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/>
            </a:r>
            <a:br>
              <a:rPr lang="en-US" altLang="zh-TW" sz="6000" b="1" dirty="0" smtClean="0">
                <a:solidFill>
                  <a:srgbClr val="00336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</a:br>
            <a:r>
              <a:rPr lang="en-US" altLang="zh-TW" sz="6000" b="1" dirty="0">
                <a:solidFill>
                  <a:srgbClr val="90603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1</a:t>
            </a:r>
            <a:r>
              <a:rPr lang="zh-TW" altLang="en-US" sz="6000" b="1" dirty="0" smtClean="0">
                <a:solidFill>
                  <a:srgbClr val="90603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、</a:t>
            </a:r>
            <a:r>
              <a:rPr lang="zh-TW" altLang="en-US" sz="6600" b="1" dirty="0" smtClean="0">
                <a:solidFill>
                  <a:srgbClr val="90603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經</a:t>
            </a:r>
            <a:r>
              <a:rPr lang="zh-TW" altLang="en-US" sz="6600" b="1" dirty="0" smtClean="0">
                <a:solidFill>
                  <a:srgbClr val="9966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濟學的思考方式</a:t>
            </a:r>
            <a:endParaRPr lang="en-US" altLang="zh-TW" sz="6600" b="1" dirty="0">
              <a:solidFill>
                <a:srgbClr val="996633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9166" y="5445224"/>
            <a:ext cx="7776864" cy="1701552"/>
          </a:xfrm>
        </p:spPr>
        <p:txBody>
          <a:bodyPr/>
          <a:lstStyle/>
          <a:p>
            <a:pPr algn="ctr" eaLnBrk="1" hangingPunct="1">
              <a:spcAft>
                <a:spcPct val="10000"/>
              </a:spcAft>
            </a:pP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陳建良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Aft>
                <a:spcPct val="10000"/>
              </a:spcAft>
            </a:pPr>
            <a:r>
              <a:rPr lang="zh-TW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國立暨南國際大學經濟學系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Aft>
                <a:spcPct val="10000"/>
              </a:spcAft>
            </a:pP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Sept., </a:t>
            </a: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en-US" altLang="zh-TW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6512" y="-14659"/>
            <a:ext cx="9144000" cy="61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TW" altLang="en-US" sz="2800" dirty="0" smtClean="0">
                <a:solidFill>
                  <a:schemeClr val="accent4"/>
                </a:solidFill>
                <a:latin typeface="標楷體" pitchFamily="65" charset="-120"/>
                <a:ea typeface="標楷體" pitchFamily="65" charset="-120"/>
                <a:cs typeface="Times New Roman" panose="02020603050405020304" pitchFamily="18" charset="0"/>
              </a:rPr>
              <a:t>國立暨南國際大學</a:t>
            </a:r>
            <a:endParaRPr lang="en-US" altLang="zh-TW" sz="2800" dirty="0" smtClean="0">
              <a:solidFill>
                <a:schemeClr val="accent4"/>
              </a:solidFill>
              <a:latin typeface="標楷體" pitchFamily="65" charset="-120"/>
              <a:ea typeface="標楷體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9981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6" y="139283"/>
            <a:ext cx="8162925" cy="769441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成本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v.s. 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效益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508" y="1628800"/>
            <a:ext cx="8991475" cy="4248472"/>
          </a:xfrm>
          <a:noFill/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29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00834"/>
            <a:ext cx="8353176" cy="707886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3.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成本</a:t>
            </a:r>
            <a:r>
              <a:rPr lang="en-US" altLang="zh-TW" sz="4000" b="1" dirty="0">
                <a:latin typeface="Times New Roman" pitchFamily="18" charset="0"/>
                <a:ea typeface="標楷體" pitchFamily="65" charset="-120"/>
              </a:rPr>
              <a:t>-</a:t>
            </a:r>
            <a:r>
              <a:rPr lang="zh-TW" altLang="en-US" sz="4000" b="1" dirty="0">
                <a:latin typeface="Times New Roman" pitchFamily="18" charset="0"/>
                <a:ea typeface="標楷體" pitchFamily="65" charset="-120"/>
              </a:rPr>
              <a:t>效益原則 </a:t>
            </a:r>
            <a:r>
              <a:rPr lang="en-US" altLang="zh-TW" sz="3200" b="1" dirty="0">
                <a:latin typeface="Times New Roman" pitchFamily="18" charset="0"/>
                <a:ea typeface="標楷體" pitchFamily="65" charset="-120"/>
              </a:rPr>
              <a:t>Cost-Benefit Principle</a:t>
            </a:r>
            <a:endParaRPr lang="zh-TW" altLang="en-US" sz="3200" b="1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1196756"/>
            <a:ext cx="7467600" cy="45434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如果執行一個動作帶來的額外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(additional, incremental)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效益大於額外成本，就繼續執行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如果額外成本大於額外效益，就減少執行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例如是否要多買一個水果、一個麵包、一件衣服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…</a:t>
            </a:r>
            <a:endParaRPr lang="zh-TW" altLang="en-US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額外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(extra)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在此就是邊際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(marginal)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的概念  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邊際效益和邊際成本的比較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Marginal Benefit v.s. Marginal Cost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衡量成本和效益並不是容易的事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CC33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經濟學的推論過程依賴許多假設 </a:t>
            </a:r>
            <a:r>
              <a:rPr lang="en-US" altLang="zh-TW" sz="2400" dirty="0" smtClean="0">
                <a:solidFill>
                  <a:srgbClr val="CC33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(assumptions)</a:t>
            </a: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CC33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衡量成本和效益也不例外</a:t>
            </a:r>
            <a:endParaRPr lang="en-US" altLang="zh-TW" sz="2400" dirty="0">
              <a:solidFill>
                <a:srgbClr val="CC33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endParaRPr lang="zh-TW" altLang="en-US" sz="2400" dirty="0" smtClean="0">
              <a:solidFill>
                <a:srgbClr val="CC33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36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-99392"/>
            <a:ext cx="8422903" cy="1692771"/>
          </a:xfrm>
        </p:spPr>
        <p:txBody>
          <a:bodyPr/>
          <a:lstStyle/>
          <a:p>
            <a: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財務和效益「稍嫌不足」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！</a:t>
            </a: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500</a:t>
            </a:r>
            <a: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億省</a:t>
            </a:r>
            <a:r>
              <a:rPr lang="en-US" altLang="zh-TW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30</a:t>
            </a:r>
            <a: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分鐘 高鐵南延恐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否決</a:t>
            </a:r>
            <a: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2018</a:t>
            </a:r>
            <a:r>
              <a:rPr lang="zh-TW" altLang="en-US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01</a:t>
            </a:r>
            <a:r>
              <a:rPr lang="zh-TW" altLang="en-US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月</a:t>
            </a:r>
            <a:r>
              <a:rPr lang="en-US" altLang="zh-TW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31</a:t>
            </a:r>
            <a:r>
              <a:rPr lang="zh-TW" altLang="en-US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日 </a:t>
            </a:r>
            <a:r>
              <a:rPr lang="zh-TW" altLang="en-US" sz="24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中國時報 王思慧</a:t>
            </a:r>
            <a:r>
              <a:rPr lang="zh-TW" altLang="en-US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、林和生／台北、屏東</a:t>
            </a:r>
            <a:r>
              <a:rPr lang="zh-TW" altLang="en-US" sz="24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報導</a:t>
            </a:r>
            <a:endParaRPr lang="zh-TW" altLang="en-US" sz="2400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5919" y="1628800"/>
            <a:ext cx="8110537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屏東縣政府極力爭取的高鐵南延案恐遭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否決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交通部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高鐵局長胡湘麟昨日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表示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根據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可行性研究報告發現，南延的兩條路線最多只節省半小時行旅時間，但卻要花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500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億元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經費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平日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運量每天預估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4,000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至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5,000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人次，假日則約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4,600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人至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5,500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人次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solidFill>
                  <a:srgbClr val="99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財務</a:t>
            </a:r>
            <a:r>
              <a:rPr lang="zh-TW" altLang="en-US" sz="2400" dirty="0">
                <a:solidFill>
                  <a:srgbClr val="99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和效益上「稍嫌不足</a:t>
            </a:r>
            <a:r>
              <a:rPr lang="zh-TW" altLang="en-US" sz="2400" dirty="0" smtClean="0">
                <a:solidFill>
                  <a:srgbClr val="99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</a:t>
            </a:r>
            <a:endParaRPr lang="en-US" altLang="zh-TW" sz="2400" dirty="0" smtClean="0">
              <a:solidFill>
                <a:srgbClr val="99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以台鐵新左營站至屏東站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35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至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40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分鐘的行車時間來看，可省下約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30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分鐘，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高鐵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台北站到高雄左營站全票標準座要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1,490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多元，延伸至屏東票價近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2,000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元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如此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高票價會讓民眾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卻步；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這裡和彈性的關連不大</a:t>
            </a:r>
            <a:endParaRPr lang="en-US" altLang="zh-TW" sz="2400" dirty="0" smtClean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投影片編號版面配置區 2"/>
          <p:cNvSpPr txBox="1">
            <a:spLocks/>
          </p:cNvSpPr>
          <p:nvPr/>
        </p:nvSpPr>
        <p:spPr bwMode="auto">
          <a:xfrm>
            <a:off x="7100664" y="6389712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191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-7195"/>
            <a:ext cx="8162925" cy="1631216"/>
          </a:xfrm>
        </p:spPr>
        <p:txBody>
          <a:bodyPr/>
          <a:lstStyle/>
          <a:p>
            <a:r>
              <a:rPr lang="zh-TW" altLang="en-US" sz="3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花那麼多精神 </a:t>
            </a:r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郭</a:t>
            </a:r>
            <a:r>
              <a:rPr lang="zh-TW" altLang="en-US" sz="3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董批證所稅：應「算算成本」</a:t>
            </a:r>
            <a:br>
              <a:rPr lang="zh-TW" altLang="en-US" sz="3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4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2012-04-29 </a:t>
            </a:r>
            <a:r>
              <a:rPr lang="zh-TW" altLang="en-US" sz="24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中國時報 </a:t>
            </a:r>
            <a:r>
              <a:rPr lang="en-US" altLang="zh-TW" sz="24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【</a:t>
            </a:r>
            <a:r>
              <a:rPr lang="zh-TW" altLang="en-US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曹秀雲／台北報導</a:t>
            </a:r>
            <a:r>
              <a:rPr lang="en-US" altLang="zh-TW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】 </a:t>
            </a:r>
            <a:endParaRPr lang="zh-TW" altLang="en-US" sz="3600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鴻海集團董事長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郭台銘昨日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公開指出，抽稅不是談正義，應該談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公平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但不要忘了，</a:t>
            </a:r>
            <a:r>
              <a:rPr lang="zh-TW" altLang="en-US" sz="2400" dirty="0">
                <a:solidFill>
                  <a:srgbClr val="99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效率跟成本是一切的根本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！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如果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花那麼多精神，只抽到一百億元，應該考量稽徵成本問題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從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效率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觀點「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有沒有更好辦法，從別的地方賺更多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投影片編號版面配置區 2"/>
          <p:cNvSpPr txBox="1">
            <a:spLocks/>
          </p:cNvSpPr>
          <p:nvPr/>
        </p:nvSpPr>
        <p:spPr bwMode="auto">
          <a:xfrm>
            <a:off x="7100664" y="6389712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69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128454"/>
            <a:ext cx="7772400" cy="707886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4.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保留價格 </a:t>
            </a:r>
            <a:r>
              <a:rPr lang="en-US" altLang="zh-TW" sz="4000" b="1" dirty="0">
                <a:latin typeface="Times New Roman" pitchFamily="18" charset="0"/>
                <a:ea typeface="標楷體" pitchFamily="65" charset="-120"/>
              </a:rPr>
              <a:t>Reservation Prices </a:t>
            </a:r>
            <a:endParaRPr lang="en-US" altLang="zh-TW" sz="4000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2" y="980728"/>
            <a:ext cx="7704856" cy="41148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由於成本和效益衡量不易，經濟學家發展保留價格的概念，用來討論成本與效益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ea typeface="標楷體" pitchFamily="65" charset="-120"/>
              </a:rPr>
              <a:t>保留</a:t>
            </a:r>
            <a:r>
              <a:rPr lang="zh-TW" altLang="en-US" sz="2400" dirty="0" smtClean="0">
                <a:ea typeface="標楷體" pitchFamily="65" charset="-120"/>
              </a:rPr>
              <a:t>價格是人們心目中對某一事物的衡量，內心賦予的一個價錢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因為內心的衡量每個人都不同，所以都轉換成價錢，用相同的單位，便於人與人之間，或跨時間進行比較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內心的衡量可以是成本面，也可以是效益面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從效益面來看，等於消費某一財貨或勞務所得到的效益，是人們願意出的最高價格</a:t>
            </a:r>
            <a:endParaRPr lang="en-US" altLang="zh-TW" sz="2400" dirty="0" smtClean="0">
              <a:solidFill>
                <a:srgbClr val="0070C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從成本面</a:t>
            </a:r>
            <a:r>
              <a:rPr lang="zh-TW" altLang="en-US" sz="2400" dirty="0">
                <a:solidFill>
                  <a:srgbClr val="0070C0"/>
                </a:solidFill>
                <a:ea typeface="標楷體" pitchFamily="65" charset="-120"/>
              </a:rPr>
              <a:t>來看，</a:t>
            </a: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等於供給某一</a:t>
            </a:r>
            <a:r>
              <a:rPr lang="zh-TW" altLang="en-US" sz="2400" dirty="0">
                <a:solidFill>
                  <a:srgbClr val="0070C0"/>
                </a:solidFill>
                <a:ea typeface="標楷體" pitchFamily="65" charset="-120"/>
              </a:rPr>
              <a:t>財貨或勞務</a:t>
            </a: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所承擔的成本，是</a:t>
            </a:r>
            <a:r>
              <a:rPr lang="zh-TW" altLang="en-US" sz="2400" dirty="0">
                <a:solidFill>
                  <a:srgbClr val="0070C0"/>
                </a:solidFill>
                <a:ea typeface="標楷體" pitchFamily="65" charset="-120"/>
              </a:rPr>
              <a:t>人們</a:t>
            </a: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願意接受的最低價格</a:t>
            </a:r>
            <a:endParaRPr lang="en-US" altLang="zh-TW" sz="2400" dirty="0" smtClean="0">
              <a:solidFill>
                <a:srgbClr val="0070C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C00000"/>
                </a:solidFill>
                <a:ea typeface="標楷體" pitchFamily="65" charset="-120"/>
              </a:rPr>
              <a:t>如果</a:t>
            </a: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有外在訂價的，就是市場提供的成本或效益衡量</a:t>
            </a:r>
            <a:endParaRPr lang="en-US" altLang="zh-TW" sz="2400" dirty="0">
              <a:solidFill>
                <a:srgbClr val="C0000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endParaRPr lang="en-US" altLang="zh-TW" sz="2400" dirty="0" smtClean="0"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352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94168"/>
            <a:ext cx="8229600" cy="193899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成本效益的例子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36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</a:rPr>
              <a:t>就效益面而言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573" y="2482552"/>
            <a:ext cx="79898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假設有三種餐盒可以選擇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三種餐盒的市場定價都是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元，就是給定成本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元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請問選擇哪一個餐盒？最喜歡吃的，還是最不喜歡的？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如果有喜歡不喜歡，心中願意購買的最高價會相同嗎？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如果這些餐盒都不合乎口味，心中願意購買的最高價都低於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50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元，你會購買嗎？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給定餐盒的定價，選擇心中願意出價最高的餐盒，經濟意義為何？</a:t>
            </a:r>
            <a:endParaRPr lang="en-US" altLang="zh-TW" sz="2400" dirty="0" smtClean="0">
              <a:solidFill>
                <a:srgbClr val="A5002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在相同的成本 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(50</a:t>
            </a: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元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 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之上，選定最大效益，尋求效益減去成本的最大化</a:t>
            </a:r>
          </a:p>
        </p:txBody>
      </p:sp>
      <p:sp>
        <p:nvSpPr>
          <p:cNvPr id="11268" name="AutoShape 4" descr="Z"/>
          <p:cNvSpPr>
            <a:spLocks noChangeAspect="1" noChangeArrowheads="1"/>
          </p:cNvSpPr>
          <p:nvPr/>
        </p:nvSpPr>
        <p:spPr bwMode="auto">
          <a:xfrm>
            <a:off x="76200" y="-26988"/>
            <a:ext cx="2495550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11269" name="AutoShape 5" descr="Z"/>
          <p:cNvSpPr>
            <a:spLocks noChangeAspect="1" noChangeArrowheads="1"/>
          </p:cNvSpPr>
          <p:nvPr/>
        </p:nvSpPr>
        <p:spPr bwMode="auto">
          <a:xfrm>
            <a:off x="76200" y="-26988"/>
            <a:ext cx="2495550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11270" name="AutoShape 6" descr="Z"/>
          <p:cNvSpPr>
            <a:spLocks noChangeAspect="1" noChangeArrowheads="1"/>
          </p:cNvSpPr>
          <p:nvPr/>
        </p:nvSpPr>
        <p:spPr bwMode="auto">
          <a:xfrm>
            <a:off x="76202" y="-26988"/>
            <a:ext cx="2466975" cy="184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11271" name="AutoShape 7" descr="Z"/>
          <p:cNvSpPr>
            <a:spLocks noChangeAspect="1" noChangeArrowheads="1"/>
          </p:cNvSpPr>
          <p:nvPr/>
        </p:nvSpPr>
        <p:spPr bwMode="auto">
          <a:xfrm>
            <a:off x="3338513" y="250507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89" y="1004657"/>
            <a:ext cx="1547812" cy="1158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 descr="ANd9GcTzYBVDaHeNz10zDSFYqM2vdQAd41miKUgsrK33JeKBBPGGdIb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44" y="1060637"/>
            <a:ext cx="1473200" cy="1163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ANd9GcTO41qKSTf3SmyffOIsx9kCcg00N7KPJTJD9tkQiU2cyOypNXo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1" y="1165101"/>
            <a:ext cx="1481138" cy="1123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25893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94168"/>
            <a:ext cx="8229600" cy="193899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成本效益的例子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36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</a:rPr>
              <a:t>就成本面而言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573" y="2410544"/>
            <a:ext cx="79898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假設有三種工作可以選擇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工資都是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50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元，等於給定效益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元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請問選擇哪一個？最喜歡的，還是最不喜歡的？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如果這些工作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有些喜歡，有些不喜歡，心中願意接受的工資水準會相同嗎？</a:t>
            </a:r>
          </a:p>
          <a:p>
            <a:pPr eaLnBrk="1" hangingPunct="1">
              <a:lnSpc>
                <a:spcPct val="90000"/>
              </a:lnSpc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如果這些工作都不太喜歡，心中願意接受此工作的工資都高於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50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元，你會願意工作嗎？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給</a:t>
            </a:r>
            <a:r>
              <a:rPr lang="zh-TW" altLang="en-US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定工資定價</a:t>
            </a:r>
            <a:r>
              <a:rPr lang="zh-TW" altLang="en-US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，選擇心中</a:t>
            </a:r>
            <a:r>
              <a:rPr lang="zh-TW" altLang="en-US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願意接受最低工資的工作，</a:t>
            </a:r>
            <a:r>
              <a:rPr lang="zh-TW" altLang="en-US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經濟意義為何？</a:t>
            </a:r>
            <a:endParaRPr lang="en-US" altLang="zh-TW" sz="2400" dirty="0">
              <a:solidFill>
                <a:srgbClr val="A5002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在相同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的效益 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(50</a:t>
            </a: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元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 </a:t>
            </a: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之下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，選定最低成本，尋求</a:t>
            </a: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效益減去成本的最大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化</a:t>
            </a:r>
            <a:endParaRPr lang="zh-TW" altLang="en-US" sz="2400" dirty="0">
              <a:solidFill>
                <a:srgbClr val="0070C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244" name="AutoShape 4" descr="Z"/>
          <p:cNvSpPr>
            <a:spLocks noChangeAspect="1" noChangeArrowheads="1"/>
          </p:cNvSpPr>
          <p:nvPr/>
        </p:nvSpPr>
        <p:spPr bwMode="auto">
          <a:xfrm>
            <a:off x="76200" y="-26988"/>
            <a:ext cx="2495550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10245" name="AutoShape 5" descr="Z"/>
          <p:cNvSpPr>
            <a:spLocks noChangeAspect="1" noChangeArrowheads="1"/>
          </p:cNvSpPr>
          <p:nvPr/>
        </p:nvSpPr>
        <p:spPr bwMode="auto">
          <a:xfrm>
            <a:off x="76200" y="-26988"/>
            <a:ext cx="2495550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10246" name="AutoShape 6" descr="Z"/>
          <p:cNvSpPr>
            <a:spLocks noChangeAspect="1" noChangeArrowheads="1"/>
          </p:cNvSpPr>
          <p:nvPr/>
        </p:nvSpPr>
        <p:spPr bwMode="auto">
          <a:xfrm>
            <a:off x="-1752599" y="-26988"/>
            <a:ext cx="2466975" cy="184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sp>
        <p:nvSpPr>
          <p:cNvPr id="10247" name="AutoShape 7" descr="Z"/>
          <p:cNvSpPr>
            <a:spLocks noChangeAspect="1" noChangeArrowheads="1"/>
          </p:cNvSpPr>
          <p:nvPr/>
        </p:nvSpPr>
        <p:spPr bwMode="auto">
          <a:xfrm>
            <a:off x="3338513" y="250507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ea typeface="新細明體" charset="-120"/>
            </a:endParaRPr>
          </a:p>
        </p:txBody>
      </p:sp>
      <p:pic>
        <p:nvPicPr>
          <p:cNvPr id="102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76" y="960401"/>
            <a:ext cx="14478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14617"/>
            <a:ext cx="18669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240" y="1067519"/>
            <a:ext cx="16764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4592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188648"/>
            <a:ext cx="8162925" cy="769441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從供需雙方看成本效益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268760"/>
            <a:ext cx="8110537" cy="482724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就需求者而言，心中願意出的最高價格就是效益面的保留價格；例如競標者的出價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(bid)</a:t>
            </a: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對供給者來說，心中願意接受的最低價格就是成本面的保留價格；例如保留工資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(reservation wage)</a:t>
            </a: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不管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是供給者或需求者，理性個人追求的目標，都是效益減成本的極大化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(maximization)</a:t>
            </a: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在個別的選擇或連續的選擇都是如此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買一個麵包或多個麵包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提供一小時勞力或八小時勞力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18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979488" y="57289"/>
            <a:ext cx="7772400" cy="707886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5.</a:t>
            </a:r>
            <a:r>
              <a:rPr lang="zh-TW" altLang="en-US" sz="4000" b="1" dirty="0">
                <a:latin typeface="Times New Roman" pitchFamily="18" charset="0"/>
                <a:ea typeface="標楷體" pitchFamily="65" charset="-120"/>
              </a:rPr>
              <a:t>經濟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剩餘 </a:t>
            </a: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Economic Surplus</a:t>
            </a:r>
            <a:endParaRPr lang="zh-TW" altLang="en-US" sz="4000" b="1" dirty="0" smtClean="0">
              <a:latin typeface="Times New Roman" pitchFamily="18" charset="0"/>
              <a:ea typeface="標楷體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3568" y="1365919"/>
                <a:ext cx="7467600" cy="4114800"/>
              </a:xfrm>
            </p:spPr>
            <p:txBody>
              <a:bodyPr/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zh-TW" altLang="en-US" sz="2400" dirty="0" smtClean="0"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效益超過成本的部份，就是經濟效益</a:t>
                </a: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en-US" altLang="zh-TW" sz="2400" b="1" dirty="0" smtClean="0">
                    <a:solidFill>
                      <a:srgbClr val="A50021"/>
                    </a:solidFill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Economic Surplus = Benefit - Cost</a:t>
                </a: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TW" alt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理性行為的判斷標準之一，就是追求正的經濟</a:t>
                </a:r>
                <a:r>
                  <a:rPr lang="zh-TW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剩餘</a:t>
                </a:r>
                <a:r>
                  <a:rPr lang="zh-TW" alt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，不接受負的經濟剩餘</a:t>
                </a:r>
                <a:endParaRPr lang="en-US" altLang="zh-TW" sz="24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TW" altLang="en-US" sz="2400" dirty="0" smtClean="0"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這是一個時點，還是一段時間的看法？</a:t>
                </a:r>
                <a:endParaRPr lang="en-US" altLang="zh-TW" sz="2400" dirty="0" smtClean="0"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TW" altLang="en-US" sz="2400" dirty="0"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有沒有</a:t>
                </a:r>
                <a:r>
                  <a:rPr lang="zh-TW" altLang="en-US" sz="2400" dirty="0" smtClean="0"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可能暫時接受負的經濟</a:t>
                </a:r>
                <a:r>
                  <a:rPr lang="zh-TW" altLang="en-US" sz="2400" dirty="0"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剩餘</a:t>
                </a:r>
                <a:r>
                  <a:rPr lang="zh-TW" altLang="en-US" sz="2400" dirty="0" smtClean="0"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？</a:t>
                </a:r>
                <a:endParaRPr lang="en-US" altLang="zh-TW" sz="2400" dirty="0" smtClean="0"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TW" altLang="en-US" sz="2400" dirty="0" smtClean="0"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即使短暫時間內接受負的經濟剩餘，不可能持續長的時間</a:t>
                </a: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TW" altLang="en-US" sz="240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在某一段合理時間範圍</a:t>
                </a:r>
                <a:r>
                  <a:rPr lang="zh-TW" altLang="en-US" sz="2400" dirty="0" smtClean="0">
                    <a:solidFill>
                      <a:srgbClr val="002060"/>
                    </a:solidFill>
                    <a:latin typeface="Times New Roman" panose="02020603050405020304" pitchFamily="18" charset="0"/>
                    <a:ea typeface="標楷體" pitchFamily="65" charset="-120"/>
                    <a:cs typeface="Times New Roman" panose="02020603050405020304" pitchFamily="18" charset="0"/>
                  </a:rPr>
                  <a:t>內，理性個人追求正的經濟剩餘加總最大化</a:t>
                </a:r>
                <a:endParaRPr lang="en-US" altLang="zh-TW" sz="2400" dirty="0" smtClean="0">
                  <a:solidFill>
                    <a:srgbClr val="002060"/>
                  </a:solidFill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TW" altLang="en-US" sz="2400" dirty="0">
                    <a:solidFill>
                      <a:srgbClr val="002060"/>
                    </a:solidFill>
                    <a:ea typeface="標楷體" pitchFamily="65" charset="-120"/>
                    <a:cs typeface="Times New Roman" panose="02020603050405020304" pitchFamily="18" charset="0"/>
                  </a:rPr>
                  <a:t>目標</a:t>
                </a:r>
                <a:r>
                  <a:rPr lang="zh-TW" altLang="en-US" sz="2400" dirty="0" smtClean="0">
                    <a:solidFill>
                      <a:srgbClr val="002060"/>
                    </a:solidFill>
                    <a:ea typeface="標楷體" pitchFamily="65" charset="-120"/>
                    <a:cs typeface="Times New Roman" panose="02020603050405020304" pitchFamily="18" charset="0"/>
                  </a:rPr>
                  <a:t>函數是 </a:t>
                </a:r>
                <a:r>
                  <a:rPr lang="pt-BR" altLang="zh-TW" sz="2400" dirty="0" smtClean="0">
                    <a:solidFill>
                      <a:srgbClr val="002060"/>
                    </a:solidFill>
                    <a:ea typeface="標楷體" pitchFamily="65" charset="-120"/>
                    <a:cs typeface="Times New Roman" panose="02020603050405020304" pitchFamily="18" charset="0"/>
                  </a:rPr>
                  <a:t>Max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zh-TW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標楷體" pitchFamily="65" charset="-12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t-BR" altLang="zh-TW" sz="2000" i="1" smtClean="0">
                            <a:solidFill>
                              <a:srgbClr val="002060"/>
                            </a:solidFill>
                            <a:latin typeface="Cambria Math"/>
                            <a:ea typeface="標楷體" pitchFamily="65" charset="-12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TW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標楷體" pitchFamily="65" charset="-12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t-BR" altLang="zh-TW" sz="2000" i="1" smtClean="0">
                            <a:solidFill>
                              <a:srgbClr val="002060"/>
                            </a:solidFill>
                            <a:latin typeface="Cambria Math"/>
                            <a:ea typeface="標楷體" pitchFamily="65" charset="-12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pt-BR" altLang="zh-TW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標楷體" pitchFamily="65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標楷體" pitchFamily="65" charset="-12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標楷體" pitchFamily="65" charset="-120"/>
                                    <a:cs typeface="Times New Roman" panose="02020603050405020304" pitchFamily="18" charset="0"/>
                                  </a:rPr>
                                  <m:t>𝐵𝑒𝑛𝑒𝑓𝑖𝑡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標楷體" pitchFamily="65" charset="-12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標楷體" pitchFamily="65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標楷體" pitchFamily="65" charset="-12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標楷體" pitchFamily="65" charset="-120"/>
                                    <a:cs typeface="Times New Roman" panose="02020603050405020304" pitchFamily="18" charset="0"/>
                                  </a:rPr>
                                  <m:t>𝐶𝑜𝑠𝑡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標楷體" pitchFamily="65" charset="-12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TW" altLang="en-US" sz="2400" dirty="0" smtClean="0">
                  <a:solidFill>
                    <a:srgbClr val="002060"/>
                  </a:solidFill>
                  <a:latin typeface="Times New Roman" panose="02020603050405020304" pitchFamily="18" charset="0"/>
                  <a:ea typeface="標楷體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3568" y="1365919"/>
                <a:ext cx="7467600" cy="4114800"/>
              </a:xfrm>
              <a:blipFill rotWithShape="1">
                <a:blip r:embed="rId3"/>
                <a:stretch>
                  <a:fillRect l="-490" t="-1185" r="-2204" b="-4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9729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8727"/>
            <a:ext cx="7772400" cy="707886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6.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機會成本 </a:t>
            </a: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Opportunity Cost</a:t>
            </a:r>
            <a:endParaRPr lang="zh-TW" altLang="en-US" sz="4000" b="1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9" y="1125546"/>
            <a:ext cx="7561262" cy="4391025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機會成本：採取某一行動之後，所必須放棄的</a:t>
            </a:r>
            <a:r>
              <a:rPr lang="zh-TW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次佳選擇 </a:t>
            </a:r>
            <a:r>
              <a:rPr lang="en-US" altLang="zh-TW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(the next best alternative)</a:t>
            </a:r>
            <a:endParaRPr lang="zh-TW" altLang="en-US" sz="2400" dirty="0" smtClean="0">
              <a:solidFill>
                <a:srgbClr val="C0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幾乎所有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的決策，都取決於機會成本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例如：自有房子拿來做生意，少收的房租就是機會成本</a:t>
            </a:r>
            <a:endParaRPr lang="en-US" altLang="zh-TW" sz="20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例如：唸書無法工作，少賺的工資就是機會成本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討論決策的機會成本時，只注重次佳的最高成本，不是加總全部 </a:t>
            </a:r>
            <a:r>
              <a:rPr lang="en-US" altLang="zh-TW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無法計算</a:t>
            </a:r>
            <a:r>
              <a:rPr lang="en-US" altLang="zh-TW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凡事都有成本，講的通常是機會成本</a:t>
            </a:r>
            <a:endParaRPr lang="en-US" altLang="zh-TW" sz="2400" dirty="0" smtClean="0">
              <a:solidFill>
                <a:schemeClr val="accent4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什麼時候沒有機會成本？</a:t>
            </a:r>
            <a:endParaRPr lang="en-US" altLang="zh-TW" sz="2400" dirty="0" smtClean="0">
              <a:solidFill>
                <a:schemeClr val="accent4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沒有其他選擇的時候，就沒有機會成本</a:t>
            </a:r>
            <a:endParaRPr lang="en-US" altLang="zh-TW" sz="2400" dirty="0" smtClean="0">
              <a:solidFill>
                <a:srgbClr val="0070C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ts val="1200"/>
              </a:spcBef>
              <a:buNone/>
            </a:pPr>
            <a:endParaRPr lang="zh-TW" altLang="en-US" sz="2400" dirty="0" smtClean="0">
              <a:solidFill>
                <a:srgbClr val="A50021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4271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5618" y="1412105"/>
            <a:ext cx="6769497" cy="4753199"/>
          </a:xfrm>
        </p:spPr>
        <p:txBody>
          <a:bodyPr/>
          <a:lstStyle/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稀少性原則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scarcity principle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理性原則 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rational principle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成本效益原則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cost-benefit principle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保留價格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reservation price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經濟剩餘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economic surplus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機會成本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opportunity cost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邊際概念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concept of marginal 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假說</a:t>
            </a: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的檢定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hypotheses testing</a:t>
            </a:r>
            <a:endParaRPr lang="zh-TW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51522" y="188640"/>
            <a:ext cx="82089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r>
              <a:rPr lang="zh-TW" altLang="en-US" sz="4000" dirty="0">
                <a:latin typeface="Times New Roman" pitchFamily="18" charset="0"/>
                <a:ea typeface="標楷體" pitchFamily="65" charset="-120"/>
              </a:rPr>
              <a:t>課程大綱</a:t>
            </a:r>
            <a:endParaRPr lang="en-US" altLang="zh-TW" sz="4800" b="1" dirty="0">
              <a:solidFill>
                <a:srgbClr val="0066CC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46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70" y="59141"/>
            <a:ext cx="8162925" cy="15696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經部</a:t>
            </a:r>
            <a:r>
              <a:rPr lang="zh-TW" altLang="zh-TW" sz="4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4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日幣貶值</a:t>
            </a:r>
            <a:r>
              <a:rPr lang="zh-TW" altLang="zh-TW" sz="4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zh-TW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我產業 一刀兩刃</a:t>
            </a: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zh-TW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2013-05-11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中國時報【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蒼弘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慈】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3572" y="1905000"/>
            <a:ext cx="8110537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日圓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貶破百元，對台灣產業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影響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經濟部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工業局發言人連錦漳昨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表示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日圓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貶值對台灣各產業而言，是一刀兩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刃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利弊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其中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，我國自日本</a:t>
            </a:r>
            <a:r>
              <a:rPr lang="zh-TW" altLang="zh-TW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進口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機械零組件、電子零組件、金屬製品、塑膠等產業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有利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但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對機械整機、工具機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</a:t>
            </a:r>
            <a:r>
              <a:rPr lang="zh-TW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出口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產業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較有不利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壓力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320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0339" y="-59961"/>
            <a:ext cx="8162925" cy="10156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4000" b="1" dirty="0">
                <a:latin typeface="Times New Roman" pitchFamily="18" charset="0"/>
                <a:ea typeface="標楷體" pitchFamily="65" charset="-120"/>
              </a:rPr>
              <a:t>7. </a:t>
            </a:r>
            <a:r>
              <a:rPr lang="zh-TW" altLang="en-US" sz="4000" b="1" dirty="0">
                <a:latin typeface="Times New Roman" pitchFamily="18" charset="0"/>
                <a:ea typeface="標楷體" pitchFamily="65" charset="-120"/>
              </a:rPr>
              <a:t>邊際的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概念</a:t>
            </a:r>
            <a:endParaRPr lang="zh-TW" altLang="en-US" sz="2800" dirty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740" y="1196752"/>
            <a:ext cx="8110537" cy="549776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邊際效益 </a:t>
            </a:r>
            <a:r>
              <a:rPr lang="en-US" altLang="zh-TW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Marginal Benefit </a:t>
            </a:r>
            <a:endParaRPr lang="zh-TW" altLang="en-US" sz="2400" u="sng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額外增加一單位購買，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總效益的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增量</a:t>
            </a:r>
            <a:endParaRPr lang="en-US" altLang="zh-TW" sz="24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邊際效益隨著數量變化，可能遞增、遞減、持平；最終一定會遞減</a:t>
            </a:r>
            <a:endParaRPr lang="en-US" altLang="zh-TW" sz="24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邊際效益遞減法則：</a:t>
            </a:r>
            <a:r>
              <a:rPr lang="en-US" altLang="zh-TW" sz="2000" dirty="0">
                <a:solidFill>
                  <a:srgbClr val="C0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law of diminishing marginal benefit</a:t>
            </a: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邊際報酬遞減法則：</a:t>
            </a:r>
            <a:r>
              <a:rPr lang="en-US" altLang="zh-TW" sz="2000" dirty="0">
                <a:solidFill>
                  <a:srgbClr val="C0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law of diminishing marginal </a:t>
            </a:r>
            <a:r>
              <a:rPr lang="en-US" altLang="zh-TW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return</a:t>
            </a:r>
            <a:endParaRPr lang="en-US" altLang="zh-TW" sz="20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邊際成本 </a:t>
            </a:r>
            <a:r>
              <a:rPr lang="en-US" altLang="zh-TW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Marginal Cost </a:t>
            </a:r>
            <a:endParaRPr lang="zh-TW" altLang="en-US" sz="2400" u="sng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額外增加一單位供給，總成本的增量</a:t>
            </a:r>
            <a:endParaRPr lang="en-US" altLang="zh-TW" sz="24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邊際成本隨著數量變化，可能遞減、遞增、持平；最終一定要遞增</a:t>
            </a:r>
            <a:endParaRPr lang="en-US" altLang="zh-TW" sz="24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邊際成本遞增法則：</a:t>
            </a:r>
            <a:r>
              <a:rPr lang="en-US" altLang="zh-TW" sz="2000" dirty="0">
                <a:solidFill>
                  <a:srgbClr val="C0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law of increasing marginal cost</a:t>
            </a:r>
          </a:p>
          <a:p>
            <a:pPr>
              <a:spcBef>
                <a:spcPts val="1200"/>
              </a:spcBef>
            </a:pPr>
            <a:endParaRPr lang="zh-TW" altLang="en-US" sz="2400" dirty="0">
              <a:solidFill>
                <a:srgbClr val="C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372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Marginal Analysis:  </a:t>
            </a:r>
            <a:br>
              <a:rPr lang="en-US" dirty="0" smtClean="0"/>
            </a:br>
            <a:r>
              <a:rPr lang="en-US" dirty="0" smtClean="0"/>
              <a:t>SpaceX Rocket</a:t>
            </a:r>
          </a:p>
        </p:txBody>
      </p:sp>
      <p:graphicFrame>
        <p:nvGraphicFramePr>
          <p:cNvPr id="46145" name="Group 65"/>
          <p:cNvGraphicFramePr>
            <a:graphicFrameLocks noGrp="1"/>
          </p:cNvGraphicFramePr>
          <p:nvPr>
            <p:ph idx="1"/>
            <p:extLst/>
          </p:nvPr>
        </p:nvGraphicFramePr>
        <p:xfrm>
          <a:off x="223280" y="1623950"/>
          <a:ext cx="4658283" cy="3357628"/>
        </p:xfrm>
        <a:graphic>
          <a:graphicData uri="http://schemas.openxmlformats.org/drawingml/2006/table">
            <a:tbl>
              <a:tblPr/>
              <a:tblGrid>
                <a:gridCol w="1841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7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3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# of Launches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72508" marR="17250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A9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Total Cost </a:t>
                      </a:r>
                      <a:b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($B)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72508" marR="17250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A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72508" marR="17250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$0</a:t>
                      </a:r>
                    </a:p>
                  </a:txBody>
                  <a:tcPr marL="172508" marR="17250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72508" marR="17250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$3</a:t>
                      </a:r>
                    </a:p>
                  </a:txBody>
                  <a:tcPr marL="172508" marR="17250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72508" marR="17250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$7</a:t>
                      </a:r>
                    </a:p>
                  </a:txBody>
                  <a:tcPr marL="172508" marR="17250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72508" marR="17250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$12</a:t>
                      </a:r>
                    </a:p>
                  </a:txBody>
                  <a:tcPr marL="172508" marR="17250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172508" marR="17250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$20</a:t>
                      </a:r>
                    </a:p>
                  </a:txBody>
                  <a:tcPr marL="172508" marR="17250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172508" marR="17250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$32</a:t>
                      </a:r>
                    </a:p>
                  </a:txBody>
                  <a:tcPr marL="172508" marR="17250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2019 McGraw-Hill Education.</a:t>
            </a: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6155" name="Group 7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4881563" y="1619250"/>
          <a:ext cx="2057400" cy="3361944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Average Cost ($B/launch)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A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$3.5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$6.4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6144" name="Group 64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6915150" y="1619250"/>
          <a:ext cx="2085975" cy="3411262"/>
        </p:xfrm>
        <a:graphic>
          <a:graphicData uri="http://schemas.openxmlformats.org/drawingml/2006/table">
            <a:tbl>
              <a:tblPr/>
              <a:tblGrid>
                <a:gridCol w="208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Marginal Cost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($B)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A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$3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$4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$5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$8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$12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9163" y="5467907"/>
            <a:ext cx="7924800" cy="701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BBB59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marginal benefit is $6 billion per launch, how many launches should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SpaceX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make?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456D57-6150-49B2-A7A3-1BD0E596B7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9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Marginal Analysis:  </a:t>
            </a:r>
            <a:br>
              <a:rPr lang="en-US" altLang="zh-TW" dirty="0"/>
            </a:br>
            <a:r>
              <a:rPr lang="en-US" altLang="zh-TW" dirty="0" err="1"/>
              <a:t>SpaceX</a:t>
            </a:r>
            <a:r>
              <a:rPr lang="en-US" altLang="zh-TW" dirty="0"/>
              <a:t> Rocket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© 2019 McGraw-Hill Education.</a:t>
            </a:r>
            <a:endParaRPr lang="en-US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456D57-6150-49B2-A7A3-1BD0E596B7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69" y="1678019"/>
            <a:ext cx="7585371" cy="45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83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-37979"/>
            <a:ext cx="8162925" cy="16619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《人間好文》讚岐烏龍麵之旅 </a:t>
            </a: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zh-TW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8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2013-01-08 </a:t>
            </a:r>
            <a:r>
              <a:rPr lang="zh-TW" altLang="zh-TW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中國時報 鍾文音 </a:t>
            </a:r>
            <a:endParaRPr lang="zh-TW" altLang="en-US" sz="2800" dirty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7931" y="1556792"/>
            <a:ext cx="8110537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但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問題來了，難道每天要吃烏龍麵？就是再好吃的東西也禁不起每天吃，這就是所謂的「審美疲勞」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現象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很多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東西在當地因為太多了，遂一點也不想買，但那些東西一旦換個地方就美得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不得了</a:t>
            </a:r>
            <a:endParaRPr lang="zh-TW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讓我想到去印度旅行時，在某個村落看見全村都在雕刻牛，唯獨有一人家在雕刻猴，突然覺得那木猴太可愛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了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那裡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知道到下一個村落，卻看見全村都在雕刻猴，只有一個人家在雕刻牛，忽然那牛就可愛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極了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文學家所謂的</a:t>
            </a:r>
            <a:r>
              <a:rPr lang="zh-TW" altLang="zh-TW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「審美疲勞」</a:t>
            </a:r>
            <a:r>
              <a:rPr lang="zh-TW" altLang="zh-TW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現象</a:t>
            </a:r>
            <a:r>
              <a:rPr lang="zh-TW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，正是經濟學的</a:t>
            </a:r>
            <a:r>
              <a:rPr lang="zh-TW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邊際效益遞減」現象</a:t>
            </a:r>
            <a:endParaRPr lang="en-US" altLang="zh-TW" sz="2400" dirty="0" smtClean="0">
              <a:solidFill>
                <a:srgbClr val="C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所以</a:t>
            </a:r>
            <a:r>
              <a:rPr lang="zh-TW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，多樣化帶來更高的效益，單一化的效益遞減很快</a:t>
            </a:r>
            <a:endParaRPr lang="zh-TW" altLang="en-US" sz="2400" dirty="0">
              <a:solidFill>
                <a:srgbClr val="C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370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接點 18"/>
          <p:cNvCxnSpPr/>
          <p:nvPr/>
        </p:nvCxnSpPr>
        <p:spPr>
          <a:xfrm>
            <a:off x="2327246" y="1281551"/>
            <a:ext cx="0" cy="44712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309045" y="5729747"/>
            <a:ext cx="4231635" cy="46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2309044" y="2457127"/>
            <a:ext cx="87531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3177609" y="2427660"/>
            <a:ext cx="6757" cy="334206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2299716" y="4098687"/>
            <a:ext cx="1581077" cy="77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3879403" y="4090503"/>
            <a:ext cx="1386" cy="16498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 37"/>
          <p:cNvSpPr/>
          <p:nvPr/>
        </p:nvSpPr>
        <p:spPr>
          <a:xfrm rot="20844902">
            <a:off x="3304550" y="1333123"/>
            <a:ext cx="2550191" cy="4461871"/>
          </a:xfrm>
          <a:custGeom>
            <a:avLst/>
            <a:gdLst>
              <a:gd name="connsiteX0" fmla="*/ 0 w 1681317"/>
              <a:gd name="connsiteY0" fmla="*/ 0 h 1209368"/>
              <a:gd name="connsiteX1" fmla="*/ 457200 w 1681317"/>
              <a:gd name="connsiteY1" fmla="*/ 796413 h 1209368"/>
              <a:gd name="connsiteX2" fmla="*/ 1681317 w 1681317"/>
              <a:gd name="connsiteY2" fmla="*/ 1209368 h 12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317" h="1209368">
                <a:moveTo>
                  <a:pt x="0" y="0"/>
                </a:moveTo>
                <a:cubicBezTo>
                  <a:pt x="88490" y="297426"/>
                  <a:pt x="176981" y="594852"/>
                  <a:pt x="457200" y="796413"/>
                </a:cubicBezTo>
                <a:cubicBezTo>
                  <a:pt x="737420" y="997974"/>
                  <a:pt x="1209368" y="1103671"/>
                  <a:pt x="1681317" y="1209368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sz="2500" b="0">
              <a:solidFill>
                <a:srgbClr val="FF0000"/>
              </a:solidFill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2327250" y="4809430"/>
            <a:ext cx="3472415" cy="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4671914" y="4864228"/>
            <a:ext cx="1" cy="93367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1739319" y="2203014"/>
            <a:ext cx="6155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20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915889" y="5826871"/>
            <a:ext cx="5098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>
                <a:solidFill>
                  <a:prstClr val="black"/>
                </a:solidFill>
                <a:latin typeface="Calibri"/>
                <a:ea typeface="新細明體"/>
              </a:rPr>
              <a:t>1</a:t>
            </a: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3605360" y="5800941"/>
            <a:ext cx="5382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20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4506607" y="5786897"/>
            <a:ext cx="641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>
                <a:solidFill>
                  <a:prstClr val="black"/>
                </a:solidFill>
                <a:latin typeface="Calibri"/>
                <a:ea typeface="新細明體"/>
              </a:rPr>
              <a:t>3</a:t>
            </a: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1739319" y="3851146"/>
            <a:ext cx="6012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>
                <a:solidFill>
                  <a:prstClr val="black"/>
                </a:solidFill>
                <a:latin typeface="Calibri"/>
                <a:ea typeface="新細明體"/>
              </a:rPr>
              <a:t>1</a:t>
            </a: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1418001" y="4581407"/>
            <a:ext cx="966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dirty="0" smtClean="0">
                <a:solidFill>
                  <a:srgbClr val="FF0000"/>
                </a:solidFill>
                <a:latin typeface="Calibri"/>
                <a:ea typeface="新細明體"/>
              </a:rPr>
              <a:t>價錢</a:t>
            </a:r>
            <a:r>
              <a:rPr kumimoji="0" lang="en-US" altLang="zh-TW" sz="2500" dirty="0" smtClean="0">
                <a:solidFill>
                  <a:srgbClr val="FF0000"/>
                </a:solidFill>
                <a:latin typeface="Calibri"/>
                <a:ea typeface="新細明體"/>
              </a:rPr>
              <a:t>=5</a:t>
            </a:r>
            <a:endParaRPr kumimoji="0" lang="zh-TW" altLang="en-US" sz="2500" dirty="0">
              <a:solidFill>
                <a:srgbClr val="FF0000"/>
              </a:solidFill>
              <a:latin typeface="Calibri"/>
              <a:ea typeface="新細明體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710515" y="1268200"/>
            <a:ext cx="689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dirty="0" smtClean="0">
                <a:solidFill>
                  <a:srgbClr val="0070C0"/>
                </a:solidFill>
                <a:latin typeface="Calibri"/>
                <a:ea typeface="新細明體"/>
              </a:rPr>
              <a:t>MB</a:t>
            </a:r>
            <a:endParaRPr kumimoji="0" lang="zh-TW" altLang="en-US" sz="2500" dirty="0">
              <a:solidFill>
                <a:srgbClr val="0070C0"/>
              </a:solidFill>
              <a:latin typeface="Calibri"/>
              <a:ea typeface="新細明體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5806091" y="4557548"/>
            <a:ext cx="7315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dirty="0" smtClean="0">
                <a:solidFill>
                  <a:srgbClr val="FF0000"/>
                </a:solidFill>
                <a:latin typeface="Calibri"/>
                <a:ea typeface="新細明體"/>
              </a:rPr>
              <a:t>MC</a:t>
            </a:r>
            <a:endParaRPr kumimoji="0" lang="zh-TW" altLang="en-US" sz="2500" dirty="0">
              <a:solidFill>
                <a:srgbClr val="FF0000"/>
              </a:solidFill>
              <a:latin typeface="Calibri"/>
              <a:ea typeface="新細明體"/>
            </a:endParaRPr>
          </a:p>
        </p:txBody>
      </p:sp>
      <p:sp>
        <p:nvSpPr>
          <p:cNvPr id="46" name="文字方塊 45"/>
          <p:cNvSpPr txBox="1"/>
          <p:nvPr/>
        </p:nvSpPr>
        <p:spPr>
          <a:xfrm flipV="1">
            <a:off x="800504" y="1375570"/>
            <a:ext cx="569387" cy="381921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dirty="0">
                <a:solidFill>
                  <a:prstClr val="black"/>
                </a:solidFill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每</a:t>
            </a:r>
            <a:r>
              <a:rPr kumimoji="0" lang="zh-TW" altLang="en-US" sz="2500" dirty="0" smtClean="0">
                <a:solidFill>
                  <a:prstClr val="black"/>
                </a:solidFill>
                <a:latin typeface="Calibri"/>
                <a:ea typeface="Verdana" panose="020B0604030504040204" pitchFamily="34" charset="0"/>
                <a:cs typeface="Verdana" panose="020B0604030504040204" pitchFamily="34" charset="0"/>
              </a:rPr>
              <a:t>個麵包的價錢</a:t>
            </a:r>
            <a:endParaRPr kumimoji="0" lang="zh-TW" altLang="en-US" sz="2500" dirty="0">
              <a:solidFill>
                <a:prstClr val="black"/>
              </a:solidFill>
              <a:latin typeface="Calibri"/>
              <a:ea typeface="Batang" panose="02030600000101010101" pitchFamily="18" charset="-127"/>
              <a:cs typeface="Verdana" panose="020B0604030504040204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3090250" y="6411661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dirty="0" smtClean="0">
                <a:solidFill>
                  <a:prstClr val="black"/>
                </a:solidFill>
                <a:latin typeface="Calibri"/>
                <a:ea typeface="新細明體"/>
              </a:rPr>
              <a:t>麵包數量</a:t>
            </a:r>
            <a:endParaRPr kumimoji="0" lang="zh-TW" altLang="en-US" sz="250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3328381" y="1276653"/>
            <a:ext cx="2181806" cy="1246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b="0" dirty="0" smtClean="0">
                <a:solidFill>
                  <a:prstClr val="black"/>
                </a:solidFill>
              </a:rPr>
              <a:t>額外購買一個麵包的保留價格</a:t>
            </a:r>
            <a:endParaRPr kumimoji="0" lang="zh-TW" altLang="en-US" sz="2500" b="0" dirty="0">
              <a:solidFill>
                <a:prstClr val="black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4143603" y="2765256"/>
            <a:ext cx="2397076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b="0" dirty="0">
                <a:solidFill>
                  <a:prstClr val="black"/>
                </a:solidFill>
              </a:rPr>
              <a:t>購買麵包</a:t>
            </a:r>
            <a:r>
              <a:rPr kumimoji="0" lang="zh-TW" altLang="en-US" sz="2500" b="0" dirty="0" smtClean="0">
                <a:solidFill>
                  <a:prstClr val="black"/>
                </a:solidFill>
              </a:rPr>
              <a:t>的最適數量</a:t>
            </a:r>
            <a:endParaRPr kumimoji="0" lang="zh-TW" altLang="en-US" sz="2500" b="0" dirty="0">
              <a:solidFill>
                <a:prstClr val="black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5818001" y="3539568"/>
            <a:ext cx="2285155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b="0" dirty="0">
                <a:solidFill>
                  <a:prstClr val="black"/>
                </a:solidFill>
              </a:rPr>
              <a:t>額外</a:t>
            </a:r>
            <a:r>
              <a:rPr kumimoji="0" lang="zh-TW" altLang="en-US" sz="2500" b="0" dirty="0" smtClean="0">
                <a:solidFill>
                  <a:prstClr val="black"/>
                </a:solidFill>
              </a:rPr>
              <a:t>購買一個麵包的成本</a:t>
            </a:r>
            <a:endParaRPr kumimoji="0" lang="zh-TW" altLang="en-US" sz="2500" b="0" dirty="0">
              <a:solidFill>
                <a:prstClr val="black"/>
              </a:solidFill>
            </a:endParaRPr>
          </a:p>
        </p:txBody>
      </p:sp>
      <p:sp>
        <p:nvSpPr>
          <p:cNvPr id="17446" name="橢圓 17445"/>
          <p:cNvSpPr/>
          <p:nvPr/>
        </p:nvSpPr>
        <p:spPr>
          <a:xfrm>
            <a:off x="4595397" y="4728543"/>
            <a:ext cx="157420" cy="2388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sz="1800" b="0">
              <a:solidFill>
                <a:prstClr val="white"/>
              </a:solidFill>
            </a:endParaRPr>
          </a:p>
        </p:txBody>
      </p:sp>
      <p:cxnSp>
        <p:nvCxnSpPr>
          <p:cNvPr id="17452" name="直線單箭頭接點 17451"/>
          <p:cNvCxnSpPr/>
          <p:nvPr/>
        </p:nvCxnSpPr>
        <p:spPr>
          <a:xfrm flipH="1">
            <a:off x="3425737" y="2235046"/>
            <a:ext cx="359246" cy="88054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57" name="直線單箭頭接點 17456"/>
          <p:cNvCxnSpPr/>
          <p:nvPr/>
        </p:nvCxnSpPr>
        <p:spPr>
          <a:xfrm flipH="1">
            <a:off x="5382815" y="4106468"/>
            <a:ext cx="416846" cy="642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63" name="直線單箭頭接點 17462"/>
          <p:cNvCxnSpPr/>
          <p:nvPr/>
        </p:nvCxnSpPr>
        <p:spPr>
          <a:xfrm flipH="1">
            <a:off x="4728169" y="3491034"/>
            <a:ext cx="299726" cy="119871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 flipV="1">
            <a:off x="2340617" y="5250302"/>
            <a:ext cx="3210243" cy="1959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>
            <a:off x="5510188" y="5239223"/>
            <a:ext cx="3530" cy="53050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/>
          <p:cNvSpPr txBox="1"/>
          <p:nvPr/>
        </p:nvSpPr>
        <p:spPr>
          <a:xfrm>
            <a:off x="5148064" y="5789061"/>
            <a:ext cx="6153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40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1739319" y="5051019"/>
            <a:ext cx="7505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2.50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429" y="113586"/>
            <a:ext cx="8776972" cy="940124"/>
          </a:xfrm>
          <a:solidFill>
            <a:srgbClr val="B4D0CC"/>
          </a:solidFill>
        </p:spPr>
        <p:txBody>
          <a:bodyPr>
            <a:normAutofit/>
          </a:bodyPr>
          <a:lstStyle/>
          <a:p>
            <a:pPr eaLnBrk="1" hangingPunct="1"/>
            <a:r>
              <a:rPr lang="zh-TW" altLang="en-US" sz="3600" b="1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</a:rPr>
              <a:t>圖</a:t>
            </a:r>
            <a:r>
              <a:rPr lang="en-US" altLang="zh-TW" sz="3600" b="1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</a:rPr>
              <a:t>1 .1 </a:t>
            </a:r>
            <a:r>
              <a:rPr lang="zh-TW" altLang="en-US" sz="3600" b="1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</a:rPr>
              <a:t>購買麵包的成本</a:t>
            </a:r>
            <a:r>
              <a:rPr lang="zh-TW" altLang="en-US" sz="3600" b="1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</a:rPr>
              <a:t>效益分析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076-193A-49F2-B825-2CB2234F82E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2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7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7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46" grpId="0"/>
      <p:bldP spid="47" grpId="0"/>
      <p:bldP spid="48" grpId="0" animBg="1"/>
      <p:bldP spid="59" grpId="0" animBg="1"/>
      <p:bldP spid="60" grpId="0" animBg="1"/>
      <p:bldP spid="17446" grpId="0" animBg="1"/>
      <p:bldP spid="163" grpId="0"/>
      <p:bldP spid="1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2" y="260656"/>
            <a:ext cx="7416800" cy="584775"/>
          </a:xfrm>
          <a:solidFill>
            <a:schemeClr val="accent3"/>
          </a:solidFill>
        </p:spPr>
        <p:txBody>
          <a:bodyPr/>
          <a:lstStyle/>
          <a:p>
            <a:pPr eaLnBrk="1" hangingPunct="1"/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</a:rPr>
              <a:t>最適的</a:t>
            </a:r>
            <a:r>
              <a:rPr lang="zh-TW" altLang="en-US" sz="3200" b="1" dirty="0">
                <a:latin typeface="Times New Roman" pitchFamily="18" charset="0"/>
                <a:ea typeface="標楷體" pitchFamily="65" charset="-120"/>
              </a:rPr>
              <a:t>購買</a:t>
            </a:r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</a:rPr>
              <a:t>量 </a:t>
            </a:r>
            <a:r>
              <a:rPr lang="en-US" altLang="zh-TW" sz="3200" b="1" dirty="0">
                <a:latin typeface="Times New Roman" pitchFamily="18" charset="0"/>
                <a:ea typeface="標楷體" pitchFamily="65" charset="-120"/>
              </a:rPr>
              <a:t>Optimal Level of </a:t>
            </a:r>
            <a:r>
              <a:rPr lang="en-US" altLang="zh-TW" sz="3200" b="1" dirty="0" smtClean="0">
                <a:latin typeface="Times New Roman" pitchFamily="18" charset="0"/>
                <a:ea typeface="標楷體" pitchFamily="65" charset="-120"/>
              </a:rPr>
              <a:t>purchase</a:t>
            </a:r>
            <a:endParaRPr lang="zh-TW" altLang="en-US" sz="3200" b="1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7" y="1124744"/>
            <a:ext cx="7704856" cy="461645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在某一財貨或勞務的購買上，如何決定最適購買量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當邊際效益大於邊際成本：經濟剩餘為正，繼續購買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當邊際效益小於邊際成本：經濟剩餘為負，減少購買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最適決策點：邊際成本等於邊際效益時</a:t>
            </a:r>
            <a:endParaRPr lang="en-US" altLang="zh-TW" sz="2400" dirty="0" smtClean="0">
              <a:solidFill>
                <a:srgbClr val="C0000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這是均衡點的概念；</a:t>
            </a:r>
            <a:r>
              <a:rPr lang="en-US" altLang="zh-TW" sz="2400" dirty="0" smtClean="0">
                <a:solidFill>
                  <a:srgbClr val="C00000"/>
                </a:solidFill>
                <a:ea typeface="標楷體" pitchFamily="65" charset="-120"/>
              </a:rPr>
              <a:t>MB = MC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表示在這個點時邊際成本等於邊際效益，處於臨界點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另一個經濟意義是，</a:t>
            </a:r>
            <a:r>
              <a:rPr lang="en-US" altLang="zh-TW" sz="2400" dirty="0" smtClean="0">
                <a:solidFill>
                  <a:srgbClr val="C00000"/>
                </a:solidFill>
                <a:ea typeface="標楷體" pitchFamily="65" charset="-120"/>
              </a:rPr>
              <a:t>MB = MC </a:t>
            </a: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時保證經濟剩餘加總最大化</a:t>
            </a:r>
            <a:endParaRPr lang="en-US" altLang="zh-TW" sz="2400" dirty="0" smtClean="0">
              <a:solidFill>
                <a:srgbClr val="C0000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因為從經濟剩餘為正持續加總到經濟剩餘為</a:t>
            </a:r>
            <a:r>
              <a:rPr lang="en-US" altLang="zh-TW" sz="2400" dirty="0" smtClean="0">
                <a:ea typeface="標楷體" pitchFamily="65" charset="-120"/>
              </a:rPr>
              <a:t>0</a:t>
            </a:r>
            <a:r>
              <a:rPr lang="zh-TW" altLang="en-US" sz="2400" dirty="0" smtClean="0">
                <a:ea typeface="標楷體" pitchFamily="65" charset="-120"/>
              </a:rPr>
              <a:t>的時候停下來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隱含理性個人的行為模式</a:t>
            </a:r>
            <a:endParaRPr lang="en-US" altLang="zh-TW" sz="2400" dirty="0" smtClean="0"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492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40" y="260648"/>
            <a:ext cx="8638927" cy="707886"/>
          </a:xfrm>
        </p:spPr>
        <p:txBody>
          <a:bodyPr/>
          <a:lstStyle/>
          <a:p>
            <a:r>
              <a:rPr lang="en-US" altLang="zh-TW" sz="4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8. </a:t>
            </a:r>
            <a:r>
              <a:rPr lang="zh-TW" altLang="en-US" sz="4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假說的檢定：解釋過去，預測未來</a:t>
            </a:r>
            <a:endParaRPr lang="zh-TW" altLang="en-US" sz="4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71540" y="1410072"/>
            <a:ext cx="8151812" cy="482724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給定前述這麼多經濟學原則，可以建構模型</a:t>
            </a:r>
            <a:endParaRPr lang="en-US" altLang="zh-TW" sz="2400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實際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運用在模型建構上，必須能夠經得起檢驗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以圖形說明邊際效益和邊際成本，決定最適量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當邊際效益變動時，後續的變化為何？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當邊際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成本變動時，後續的變化為何？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是否和日常生活所見的現象相符，可以解釋過去並預測未來？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27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200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-114493"/>
            <a:ext cx="8162925" cy="20313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經濟學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的方法論</a:t>
            </a:r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Silberberg, 1985</a:t>
            </a:r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40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Refutable hypothesis </a:t>
            </a:r>
            <a:r>
              <a:rPr lang="zh-TW" altLang="en-US" sz="40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可反駁的假說</a:t>
            </a:r>
            <a:endParaRPr lang="zh-TW" altLang="en-US" sz="4000" b="1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06180"/>
            <a:ext cx="8350341" cy="476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4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16632"/>
            <a:ext cx="9034463" cy="1200329"/>
          </a:xfrm>
        </p:spPr>
        <p:txBody>
          <a:bodyPr/>
          <a:lstStyle/>
          <a:p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【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大宇宙小故事</a:t>
            </a:r>
            <a:r>
              <a:rPr lang="en-US" altLang="zh-TW" sz="3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】 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從地心到日心</a:t>
            </a:r>
            <a:b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2017 </a:t>
            </a:r>
            <a:r>
              <a:rPr lang="zh-TW" altLang="en-US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 </a:t>
            </a:r>
            <a:r>
              <a:rPr lang="en-US" altLang="zh-TW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 </a:t>
            </a:r>
            <a:r>
              <a:rPr lang="zh-TW" altLang="en-US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 </a:t>
            </a:r>
            <a:r>
              <a:rPr lang="en-US" altLang="zh-TW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06 </a:t>
            </a:r>
            <a:r>
              <a:rPr lang="zh-TW" altLang="en-US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 </a:t>
            </a:r>
            <a:r>
              <a:rPr lang="en-US" altLang="zh-TW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 PRESS </a:t>
            </a:r>
            <a:endParaRPr lang="zh-TW" altLang="en-US" sz="2400" dirty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5400600"/>
          </a:xfrm>
        </p:spPr>
        <p:txBody>
          <a:bodyPr/>
          <a:lstStyle/>
          <a:p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托勒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密認為地球是宇宙中心。哥白尼為何要</a:t>
            </a: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挑戰托勒密呢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endParaRPr lang="zh-TW" altLang="en-US" sz="2400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行星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和恆星最大的不同，就是行星在夜空中的軌跡十分古怪，不但時快時慢，有時還會倒著走一段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因此希臘文的行星原意為「漫遊者」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，其中又以火星最為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明顯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為了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描述這種現象，托勒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密只好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假設行星並非單純繞著地球轉圈圈，而是在環繞地球的同時，還繞著許多較小和更小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的圓形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軌道轉來轉去。</a:t>
            </a: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哥白尼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則慧眼獨具地認為，想要終結這種亂象，最直截了當的辦法就是把</a:t>
            </a:r>
            <a:r>
              <a:rPr lang="zh-TW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「中心」從地球移到太陽身上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拿遊樂園的「轉轉杯」當例子。如果你坐在一個轉轉杯裡，以自己為中心來觀察周圍的變化，只怕除了頭暈眼花，很難看出什麼規律。可是，如果你能設法站到場地正中央，然後再放眼望去，就不難看出每個轉杯的軌跡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609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>
          <a:xfrm>
            <a:off x="685800" y="139283"/>
            <a:ext cx="7772400" cy="769441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討論主題</a:t>
            </a:r>
            <a:endParaRPr lang="zh-TW" altLang="en-US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603" name="內容版面配置區 2"/>
          <p:cNvSpPr>
            <a:spLocks noGrp="1"/>
          </p:cNvSpPr>
          <p:nvPr>
            <p:ph idx="1"/>
          </p:nvPr>
        </p:nvSpPr>
        <p:spPr>
          <a:xfrm>
            <a:off x="684213" y="1125538"/>
            <a:ext cx="7467600" cy="5255790"/>
          </a:xfrm>
        </p:spPr>
        <p:txBody>
          <a:bodyPr/>
          <a:lstStyle/>
          <a:p>
            <a:pPr marL="514350" indent="-514350">
              <a:lnSpc>
                <a:spcPts val="3200"/>
              </a:lnSpc>
              <a:spcBef>
                <a:spcPts val="1200"/>
              </a:spcBef>
              <a:buSzPct val="90000"/>
              <a:buFont typeface="Elephant" pitchFamily="18" charset="0"/>
              <a:buAutoNum type="arabicPeriod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什麼東西通常被視為是取之不盡，不需要成本的？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自然資源的水、空氣、陽光、開放空間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…</a:t>
            </a:r>
          </a:p>
          <a:p>
            <a:pPr marL="514350" indent="-514350">
              <a:lnSpc>
                <a:spcPts val="3200"/>
              </a:lnSpc>
              <a:spcBef>
                <a:spcPts val="1200"/>
              </a:spcBef>
              <a:buSzPct val="90000"/>
              <a:buFont typeface="Elephant" pitchFamily="18" charset="0"/>
              <a:buAutoNum type="arabicPeriod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做什麼決策時不考慮成本效益？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lvl="1" indent="0">
              <a:lnSpc>
                <a:spcPts val="3200"/>
              </a:lnSpc>
              <a:spcBef>
                <a:spcPts val="1200"/>
              </a:spcBef>
              <a:buSzPct val="90000"/>
              <a:buNone/>
            </a:pP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親情？教育？愛國情操？</a:t>
            </a:r>
            <a:endParaRPr lang="en-US" altLang="zh-TW" sz="2400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ts val="3200"/>
              </a:lnSpc>
              <a:spcBef>
                <a:spcPts val="1200"/>
              </a:spcBef>
              <a:buSzPct val="90000"/>
              <a:buFont typeface="Elephant" pitchFamily="18" charset="0"/>
              <a:buAutoNum type="arabicPeriod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什麼時候人們有不理性的行為？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經濟觀點的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理性應該如何定義？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ts val="3200"/>
              </a:lnSpc>
              <a:spcBef>
                <a:spcPts val="1200"/>
              </a:spcBef>
              <a:buSzPct val="90000"/>
              <a:buFont typeface="Elephant" pitchFamily="18" charset="0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什麼事情沒有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機會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成本？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ts val="3200"/>
              </a:lnSpc>
              <a:spcBef>
                <a:spcPts val="1200"/>
              </a:spcBef>
              <a:buSzPct val="90000"/>
              <a:buFont typeface="Elephant" pitchFamily="18" charset="0"/>
              <a:buAutoNum type="arabicPeriod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什麼時候我們用總量的概念做決策？什麼時候用邊際的概念做決策？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ts val="3200"/>
              </a:lnSpc>
              <a:spcBef>
                <a:spcPts val="1200"/>
              </a:spcBef>
              <a:buSzPct val="90000"/>
              <a:buFont typeface="Elephant" pitchFamily="18" charset="0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用模型表達人們決策的行為？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84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316961"/>
            <a:ext cx="8110537" cy="4191000"/>
          </a:xfrm>
        </p:spPr>
        <p:txBody>
          <a:bodyPr/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1609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年伽利略聽聞且自己製作了天文望遠鏡，並以此發現了一些可以支持地動說的新的天文現象後，地動說才開始引起人們關注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天文現象主要是指：木衛體系的發現直接說明了地球不是宇宙的唯一中心，金星滿盈的發現也暴露了托勒密體系的錯誤。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0" y="116632"/>
            <a:ext cx="90344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r>
              <a:rPr lang="en-US" altLang="zh-TW" sz="36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【</a:t>
            </a:r>
            <a:r>
              <a:rPr lang="zh-TW" altLang="en-US" sz="36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大宇宙小故事</a:t>
            </a:r>
            <a:r>
              <a:rPr lang="en-US" altLang="zh-TW" sz="36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】 </a:t>
            </a:r>
            <a:r>
              <a:rPr lang="zh-TW" altLang="en-US" sz="36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從地心到日心</a:t>
            </a:r>
            <a:br>
              <a:rPr lang="zh-TW" altLang="en-US" sz="36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3600" b="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2017 </a:t>
            </a:r>
            <a:r>
              <a:rPr lang="zh-TW" altLang="en-US" sz="2400" b="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 </a:t>
            </a:r>
            <a:r>
              <a:rPr lang="en-US" altLang="zh-TW" sz="2400" b="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 </a:t>
            </a:r>
            <a:r>
              <a:rPr lang="zh-TW" altLang="en-US" sz="2400" b="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 </a:t>
            </a:r>
            <a:r>
              <a:rPr lang="en-US" altLang="zh-TW" sz="2400" b="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06 </a:t>
            </a:r>
            <a:r>
              <a:rPr lang="zh-TW" altLang="en-US" sz="2400" b="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 </a:t>
            </a:r>
            <a:r>
              <a:rPr lang="en-US" altLang="zh-TW" sz="2400" b="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CASE PRESS </a:t>
            </a:r>
            <a:endParaRPr lang="zh-TW" altLang="en-US" sz="2400" b="0" kern="0" dirty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upload.wikimedia.org/wikipedia/commons/e/e7/Mikolaj_Koperni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58838"/>
            <a:ext cx="2000748" cy="235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3" y="4067100"/>
            <a:ext cx="1814297" cy="21702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514" y="3546813"/>
            <a:ext cx="2095500" cy="26574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23528" y="6237312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托樂密             哥白尼           伽利略</a:t>
            </a:r>
            <a:endParaRPr lang="zh-TW" altLang="en-US" sz="24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656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858" y="0"/>
            <a:ext cx="8926959" cy="1015663"/>
          </a:xfrm>
        </p:spPr>
        <p:txBody>
          <a:bodyPr/>
          <a:lstStyle/>
          <a:p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恐龍為何突然滅絕？英國研究：繁殖過剩</a:t>
            </a:r>
            <a:b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2018/02/07 </a:t>
            </a:r>
            <a:r>
              <a:rPr lang="zh-TW" altLang="en-US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中時電子報 陳慶餘</a:t>
            </a:r>
            <a:endParaRPr lang="zh-TW" altLang="en-US" sz="2400" b="1" dirty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384085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大多數的科學家都推測，恐龍的滅絕是由小行星或彗星引起的撞擊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事件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或是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長時間的火山爆發所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導致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導致大量粉塵混入大氣層遮蔽陽光，恐龍才會因此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滅亡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也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有少數科學家認為滅絕事件是緩慢發生，原因是逐漸改變的海平面與氣候。</a:t>
            </a: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英國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雷丁大學的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學者，把他們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對於恐龍滅絕的研究刊登在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《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自然生態及進化學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》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Nature Ecology and Evolution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）學術期刊之中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。生物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科學專家奧多納文（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Ciara O'Donovan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）指出，恐龍很有可能是因為「活得太成功」才會反過來導致牠們滅絕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恐龍會滅絕是因為「太適應環境」而繁殖過剩，才會因此滅亡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itchFamily="2" charset="2"/>
              </a:rPr>
              <a:t>Marthus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itchFamily="2" charset="2"/>
              </a:rPr>
              <a:t>, Principle of Demography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這些都是不同假說，用來探求真相、逼近真理</a:t>
            </a:r>
            <a:endParaRPr lang="zh-TW" altLang="en-US" sz="2400" dirty="0">
              <a:solidFill>
                <a:srgbClr val="C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95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2183" y="239743"/>
            <a:ext cx="8162925" cy="1323439"/>
          </a:xfrm>
        </p:spPr>
        <p:txBody>
          <a:bodyPr/>
          <a:lstStyle/>
          <a:p>
            <a:r>
              <a:rPr lang="en-US" altLang="zh-TW" sz="4000" b="1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altLang="zh-TW" sz="4000" b="1" dirty="0">
                <a:latin typeface="Times New Roman" pitchFamily="18" charset="0"/>
                <a:cs typeface="Times New Roman" pitchFamily="18" charset="0"/>
              </a:rPr>
              <a:t>Essay on the Principle of Population </a:t>
            </a:r>
            <a:r>
              <a:rPr lang="en-US" altLang="zh-TW" sz="4000" b="1" dirty="0" smtClean="0">
                <a:latin typeface="Times New Roman" pitchFamily="18" charset="0"/>
                <a:cs typeface="Times New Roman" pitchFamily="18" charset="0"/>
              </a:rPr>
              <a:t>(1798)</a:t>
            </a:r>
            <a:endParaRPr lang="zh-TW" alt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pic>
        <p:nvPicPr>
          <p:cNvPr id="1030" name="Picture 6" descr="Thomas Robert Malthus Wellcome L0069037 -cr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5"/>
            <a:ext cx="3528392" cy="43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134358"/>
            <a:ext cx="31432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4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線接點 43"/>
          <p:cNvCxnSpPr/>
          <p:nvPr/>
        </p:nvCxnSpPr>
        <p:spPr>
          <a:xfrm>
            <a:off x="2327246" y="1281551"/>
            <a:ext cx="0" cy="44712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2309045" y="5729746"/>
            <a:ext cx="4231635" cy="46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2309044" y="2457126"/>
            <a:ext cx="87531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3177610" y="2427660"/>
            <a:ext cx="6757" cy="334206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V="1">
            <a:off x="2299717" y="4098686"/>
            <a:ext cx="1581077" cy="77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>
            <a:off x="3879403" y="4090502"/>
            <a:ext cx="1386" cy="16498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手繪多邊形 49"/>
          <p:cNvSpPr/>
          <p:nvPr/>
        </p:nvSpPr>
        <p:spPr>
          <a:xfrm rot="20844902">
            <a:off x="3304551" y="1333115"/>
            <a:ext cx="2550191" cy="4461871"/>
          </a:xfrm>
          <a:custGeom>
            <a:avLst/>
            <a:gdLst>
              <a:gd name="connsiteX0" fmla="*/ 0 w 1681317"/>
              <a:gd name="connsiteY0" fmla="*/ 0 h 1209368"/>
              <a:gd name="connsiteX1" fmla="*/ 457200 w 1681317"/>
              <a:gd name="connsiteY1" fmla="*/ 796413 h 1209368"/>
              <a:gd name="connsiteX2" fmla="*/ 1681317 w 1681317"/>
              <a:gd name="connsiteY2" fmla="*/ 1209368 h 12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317" h="1209368">
                <a:moveTo>
                  <a:pt x="0" y="0"/>
                </a:moveTo>
                <a:cubicBezTo>
                  <a:pt x="88490" y="297426"/>
                  <a:pt x="176981" y="594852"/>
                  <a:pt x="457200" y="796413"/>
                </a:cubicBezTo>
                <a:cubicBezTo>
                  <a:pt x="737420" y="997974"/>
                  <a:pt x="1209368" y="1103671"/>
                  <a:pt x="1681317" y="1209368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sz="2500" b="0">
              <a:solidFill>
                <a:srgbClr val="FF0000"/>
              </a:solidFill>
            </a:endParaRPr>
          </a:p>
        </p:txBody>
      </p:sp>
      <p:cxnSp>
        <p:nvCxnSpPr>
          <p:cNvPr id="51" name="直線接點 50"/>
          <p:cNvCxnSpPr/>
          <p:nvPr/>
        </p:nvCxnSpPr>
        <p:spPr>
          <a:xfrm>
            <a:off x="2327251" y="4809429"/>
            <a:ext cx="3472415" cy="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692697" y="4864227"/>
            <a:ext cx="1" cy="93367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1547664" y="2203013"/>
            <a:ext cx="8072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20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013384" y="5826870"/>
            <a:ext cx="838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>
                <a:solidFill>
                  <a:prstClr val="black"/>
                </a:solidFill>
                <a:latin typeface="Calibri"/>
                <a:ea typeface="新細明體"/>
              </a:rPr>
              <a:t>1</a:t>
            </a: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684769" y="5800940"/>
            <a:ext cx="8152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20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4504656" y="5786896"/>
            <a:ext cx="6434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>
                <a:solidFill>
                  <a:prstClr val="black"/>
                </a:solidFill>
                <a:latin typeface="Calibri"/>
                <a:ea typeface="新細明體"/>
              </a:rPr>
              <a:t>3</a:t>
            </a: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739319" y="3851145"/>
            <a:ext cx="6012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>
                <a:solidFill>
                  <a:prstClr val="black"/>
                </a:solidFill>
                <a:latin typeface="Calibri"/>
                <a:ea typeface="新細明體"/>
              </a:rPr>
              <a:t>1</a:t>
            </a: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1999308" y="4581405"/>
            <a:ext cx="384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5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2710515" y="1268199"/>
            <a:ext cx="689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dirty="0" smtClean="0">
                <a:solidFill>
                  <a:srgbClr val="0070C0"/>
                </a:solidFill>
                <a:latin typeface="Calibri"/>
                <a:ea typeface="新細明體"/>
              </a:rPr>
              <a:t>MB</a:t>
            </a:r>
            <a:endParaRPr kumimoji="0" lang="zh-TW" altLang="en-US" sz="2500" dirty="0">
              <a:solidFill>
                <a:srgbClr val="0070C0"/>
              </a:solidFill>
              <a:latin typeface="Calibri"/>
              <a:ea typeface="新細明體"/>
            </a:endParaRPr>
          </a:p>
        </p:txBody>
      </p:sp>
      <p:sp>
        <p:nvSpPr>
          <p:cNvPr id="61" name="文字方塊 60"/>
          <p:cNvSpPr txBox="1"/>
          <p:nvPr/>
        </p:nvSpPr>
        <p:spPr>
          <a:xfrm flipV="1">
            <a:off x="1100553" y="1389857"/>
            <a:ext cx="569387" cy="381921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dirty="0" smtClean="0">
                <a:solidFill>
                  <a:prstClr val="black"/>
                </a:solidFill>
                <a:latin typeface="Calibri"/>
                <a:ea typeface="Batang" panose="02030600000101010101" pitchFamily="18" charset="-127"/>
                <a:cs typeface="Verdana" panose="020B0604030504040204" pitchFamily="34" charset="0"/>
              </a:rPr>
              <a:t>麵包價格</a:t>
            </a:r>
            <a:endParaRPr kumimoji="0" lang="zh-TW" altLang="en-US" sz="2500" dirty="0">
              <a:solidFill>
                <a:prstClr val="black"/>
              </a:solidFill>
              <a:latin typeface="Calibri"/>
              <a:ea typeface="Batang" panose="02030600000101010101" pitchFamily="18" charset="-127"/>
              <a:cs typeface="Verdana" panose="020B0604030504040204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3090250" y="6411660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dirty="0" smtClean="0">
                <a:solidFill>
                  <a:prstClr val="black"/>
                </a:solidFill>
                <a:latin typeface="Calibri"/>
                <a:ea typeface="新細明體"/>
              </a:rPr>
              <a:t>麵包數量</a:t>
            </a:r>
            <a:endParaRPr kumimoji="0" lang="zh-TW" altLang="en-US" sz="250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328381" y="1276653"/>
            <a:ext cx="2181806" cy="1246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b="0" dirty="0" smtClean="0">
                <a:solidFill>
                  <a:prstClr val="black"/>
                </a:solidFill>
              </a:rPr>
              <a:t>額外增加一個麵包的保留價格</a:t>
            </a:r>
            <a:endParaRPr kumimoji="0" lang="zh-TW" altLang="en-US" sz="2500" b="0" dirty="0">
              <a:solidFill>
                <a:prstClr val="black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088924" y="2569722"/>
            <a:ext cx="3142179" cy="8617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b="0" dirty="0" smtClean="0">
                <a:solidFill>
                  <a:prstClr val="white"/>
                </a:solidFill>
              </a:rPr>
              <a:t>麵包一個</a:t>
            </a:r>
            <a:r>
              <a:rPr kumimoji="0" lang="en-US" altLang="zh-TW" sz="2500" b="0" dirty="0" smtClean="0">
                <a:solidFill>
                  <a:prstClr val="white"/>
                </a:solidFill>
              </a:rPr>
              <a:t>10</a:t>
            </a:r>
            <a:r>
              <a:rPr kumimoji="0" lang="zh-TW" altLang="en-US" sz="2500" b="0" dirty="0" smtClean="0">
                <a:solidFill>
                  <a:prstClr val="white"/>
                </a:solidFill>
              </a:rPr>
              <a:t>元的最適數量</a:t>
            </a:r>
            <a:endParaRPr kumimoji="0" lang="zh-TW" altLang="en-US" sz="2500" b="0" dirty="0">
              <a:solidFill>
                <a:prstClr val="white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4595397" y="4728544"/>
            <a:ext cx="157420" cy="2388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sz="1800" b="0">
              <a:solidFill>
                <a:prstClr val="white"/>
              </a:solidFill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 flipH="1">
            <a:off x="3425737" y="2235045"/>
            <a:ext cx="359246" cy="88054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H="1">
            <a:off x="4828324" y="4002120"/>
            <a:ext cx="298376" cy="635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H="1">
            <a:off x="3933469" y="3273292"/>
            <a:ext cx="348548" cy="77648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V="1">
            <a:off x="2340617" y="5250301"/>
            <a:ext cx="3210243" cy="1959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>
            <a:off x="5510188" y="5239224"/>
            <a:ext cx="3530" cy="53050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5257514" y="5789060"/>
            <a:ext cx="6106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40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739319" y="5034085"/>
            <a:ext cx="7505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2.50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cxnSp>
        <p:nvCxnSpPr>
          <p:cNvPr id="74" name="直線接點 73"/>
          <p:cNvCxnSpPr/>
          <p:nvPr/>
        </p:nvCxnSpPr>
        <p:spPr>
          <a:xfrm flipV="1">
            <a:off x="2320499" y="4098686"/>
            <a:ext cx="2453105" cy="3393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5180762" y="3460330"/>
            <a:ext cx="3142179" cy="8617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b="0" dirty="0" smtClean="0">
                <a:solidFill>
                  <a:prstClr val="white"/>
                </a:solidFill>
              </a:rPr>
              <a:t>麵包一個</a:t>
            </a:r>
            <a:r>
              <a:rPr kumimoji="0" lang="en-US" altLang="zh-TW" sz="2500" b="0" dirty="0" smtClean="0">
                <a:solidFill>
                  <a:prstClr val="white"/>
                </a:solidFill>
              </a:rPr>
              <a:t>5</a:t>
            </a:r>
            <a:r>
              <a:rPr kumimoji="0" lang="zh-TW" altLang="en-US" sz="2500" b="0" dirty="0" smtClean="0">
                <a:solidFill>
                  <a:prstClr val="white"/>
                </a:solidFill>
              </a:rPr>
              <a:t>元的最適數量</a:t>
            </a:r>
            <a:endParaRPr kumimoji="0" lang="zh-TW" altLang="en-US" sz="2500" b="0" dirty="0">
              <a:solidFill>
                <a:prstClr val="white"/>
              </a:solidFill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3815511" y="3968835"/>
            <a:ext cx="157420" cy="23881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sz="1800" b="0">
              <a:solidFill>
                <a:prstClr val="white"/>
              </a:solidFill>
            </a:endParaRPr>
          </a:p>
        </p:txBody>
      </p:sp>
      <p:cxnSp>
        <p:nvCxnSpPr>
          <p:cNvPr id="83" name="直線單箭頭接點 82"/>
          <p:cNvCxnSpPr/>
          <p:nvPr/>
        </p:nvCxnSpPr>
        <p:spPr>
          <a:xfrm>
            <a:off x="2746703" y="4215745"/>
            <a:ext cx="0" cy="5048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71218" y="70181"/>
            <a:ext cx="8136260" cy="860165"/>
          </a:xfrm>
          <a:solidFill>
            <a:srgbClr val="B4D0CC"/>
          </a:solidFill>
        </p:spPr>
        <p:txBody>
          <a:bodyPr>
            <a:noAutofit/>
          </a:bodyPr>
          <a:lstStyle/>
          <a:p>
            <a:pPr eaLnBrk="1" hangingPunct="1"/>
            <a:r>
              <a:rPr lang="zh-TW" altLang="en-US" sz="3600" b="1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</a:rPr>
              <a:t>圖</a:t>
            </a:r>
            <a:r>
              <a:rPr lang="en-US" altLang="zh-TW" sz="3600" b="1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</a:rPr>
              <a:t>1.2</a:t>
            </a:r>
            <a:r>
              <a:rPr lang="zh-TW" altLang="en-US" sz="3600" b="1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en-US" sz="3600" b="1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</a:rPr>
              <a:t>麵包價格下跌最適購買量會增加</a:t>
            </a:r>
            <a:endParaRPr lang="en-US" altLang="zh-TW" sz="3600" b="1" dirty="0">
              <a:solidFill>
                <a:srgbClr val="0070C0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076-193A-49F2-B825-2CB2234F82E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93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4" grpId="0" animBg="1"/>
      <p:bldP spid="66" grpId="0" animBg="1"/>
      <p:bldP spid="76" grpId="0" animBg="1"/>
      <p:bldP spid="8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2"/>
          <p:cNvSpPr>
            <a:spLocks noGrp="1" noChangeArrowheads="1"/>
          </p:cNvSpPr>
          <p:nvPr>
            <p:ph type="title"/>
          </p:nvPr>
        </p:nvSpPr>
        <p:spPr>
          <a:xfrm>
            <a:off x="71218" y="70181"/>
            <a:ext cx="8821262" cy="860165"/>
          </a:xfrm>
          <a:solidFill>
            <a:srgbClr val="B4D0CC"/>
          </a:solidFill>
        </p:spPr>
        <p:txBody>
          <a:bodyPr>
            <a:noAutofit/>
          </a:bodyPr>
          <a:lstStyle/>
          <a:p>
            <a:r>
              <a:rPr lang="zh-TW" altLang="en-US" sz="3200" b="1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</a:rPr>
              <a:t>圖 </a:t>
            </a:r>
            <a:r>
              <a:rPr lang="en-US" altLang="zh-TW" sz="3200" b="1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</a:rPr>
              <a:t>1.3</a:t>
            </a:r>
            <a:r>
              <a:rPr lang="zh-TW" altLang="en-US" sz="3200" b="1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</a:rPr>
              <a:t> 麵包的邊際效益增加最適購買數量也增加</a:t>
            </a:r>
            <a:endParaRPr lang="en-US" altLang="zh-TW" sz="3200" b="1" dirty="0">
              <a:solidFill>
                <a:srgbClr val="0070C0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1076-193A-49F2-B825-2CB2234F82E8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1" name="手繪多邊形 130"/>
          <p:cNvSpPr/>
          <p:nvPr/>
        </p:nvSpPr>
        <p:spPr>
          <a:xfrm rot="20844902">
            <a:off x="3304547" y="1333119"/>
            <a:ext cx="2550191" cy="4461871"/>
          </a:xfrm>
          <a:custGeom>
            <a:avLst/>
            <a:gdLst>
              <a:gd name="connsiteX0" fmla="*/ 0 w 1681317"/>
              <a:gd name="connsiteY0" fmla="*/ 0 h 1209368"/>
              <a:gd name="connsiteX1" fmla="*/ 457200 w 1681317"/>
              <a:gd name="connsiteY1" fmla="*/ 796413 h 1209368"/>
              <a:gd name="connsiteX2" fmla="*/ 1681317 w 1681317"/>
              <a:gd name="connsiteY2" fmla="*/ 1209368 h 12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317" h="1209368">
                <a:moveTo>
                  <a:pt x="0" y="0"/>
                </a:moveTo>
                <a:cubicBezTo>
                  <a:pt x="88490" y="297426"/>
                  <a:pt x="176981" y="594852"/>
                  <a:pt x="457200" y="796413"/>
                </a:cubicBezTo>
                <a:cubicBezTo>
                  <a:pt x="737420" y="997974"/>
                  <a:pt x="1209368" y="1103671"/>
                  <a:pt x="1681317" y="1209368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sz="2500" b="0">
              <a:solidFill>
                <a:srgbClr val="FF0000"/>
              </a:solidFill>
            </a:endParaRPr>
          </a:p>
        </p:txBody>
      </p:sp>
      <p:sp>
        <p:nvSpPr>
          <p:cNvPr id="132" name="手繪多邊形 131"/>
          <p:cNvSpPr/>
          <p:nvPr/>
        </p:nvSpPr>
        <p:spPr>
          <a:xfrm rot="20844902">
            <a:off x="3418847" y="977529"/>
            <a:ext cx="2550191" cy="4461871"/>
          </a:xfrm>
          <a:custGeom>
            <a:avLst/>
            <a:gdLst>
              <a:gd name="connsiteX0" fmla="*/ 0 w 1681317"/>
              <a:gd name="connsiteY0" fmla="*/ 0 h 1209368"/>
              <a:gd name="connsiteX1" fmla="*/ 457200 w 1681317"/>
              <a:gd name="connsiteY1" fmla="*/ 796413 h 1209368"/>
              <a:gd name="connsiteX2" fmla="*/ 1681317 w 1681317"/>
              <a:gd name="connsiteY2" fmla="*/ 1209368 h 120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317" h="1209368">
                <a:moveTo>
                  <a:pt x="0" y="0"/>
                </a:moveTo>
                <a:cubicBezTo>
                  <a:pt x="88490" y="297426"/>
                  <a:pt x="176981" y="594852"/>
                  <a:pt x="457200" y="796413"/>
                </a:cubicBezTo>
                <a:cubicBezTo>
                  <a:pt x="737420" y="997974"/>
                  <a:pt x="1209368" y="1103671"/>
                  <a:pt x="1681317" y="1209368"/>
                </a:cubicBezTo>
              </a:path>
            </a:pathLst>
          </a:cu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sz="2500" b="0">
              <a:solidFill>
                <a:srgbClr val="FF0000"/>
              </a:solidFill>
            </a:endParaRPr>
          </a:p>
        </p:txBody>
      </p:sp>
      <p:cxnSp>
        <p:nvCxnSpPr>
          <p:cNvPr id="133" name="直線接點 132"/>
          <p:cNvCxnSpPr/>
          <p:nvPr/>
        </p:nvCxnSpPr>
        <p:spPr>
          <a:xfrm>
            <a:off x="5542129" y="4835813"/>
            <a:ext cx="1" cy="93367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/>
          <p:cNvCxnSpPr/>
          <p:nvPr/>
        </p:nvCxnSpPr>
        <p:spPr>
          <a:xfrm>
            <a:off x="2327246" y="1281551"/>
            <a:ext cx="0" cy="44712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線接點 134"/>
          <p:cNvCxnSpPr/>
          <p:nvPr/>
        </p:nvCxnSpPr>
        <p:spPr>
          <a:xfrm>
            <a:off x="2309045" y="5729747"/>
            <a:ext cx="4231635" cy="46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>
            <a:off x="2309044" y="2457127"/>
            <a:ext cx="87531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接點 136"/>
          <p:cNvCxnSpPr/>
          <p:nvPr/>
        </p:nvCxnSpPr>
        <p:spPr>
          <a:xfrm>
            <a:off x="3177606" y="2427657"/>
            <a:ext cx="6757" cy="334206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線接點 137"/>
          <p:cNvCxnSpPr/>
          <p:nvPr/>
        </p:nvCxnSpPr>
        <p:spPr>
          <a:xfrm flipV="1">
            <a:off x="2299713" y="4098687"/>
            <a:ext cx="1581077" cy="77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/>
          <p:nvPr/>
        </p:nvCxnSpPr>
        <p:spPr>
          <a:xfrm flipH="1">
            <a:off x="3879403" y="4090503"/>
            <a:ext cx="1386" cy="16498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/>
          <p:cNvCxnSpPr/>
          <p:nvPr/>
        </p:nvCxnSpPr>
        <p:spPr>
          <a:xfrm>
            <a:off x="4641894" y="4864228"/>
            <a:ext cx="1" cy="93367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字方塊 140"/>
          <p:cNvSpPr txBox="1"/>
          <p:nvPr/>
        </p:nvSpPr>
        <p:spPr>
          <a:xfrm>
            <a:off x="1788737" y="2203014"/>
            <a:ext cx="8390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20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2771800" y="5826871"/>
            <a:ext cx="7005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>
                <a:solidFill>
                  <a:prstClr val="black"/>
                </a:solidFill>
                <a:latin typeface="Calibri"/>
                <a:ea typeface="新細明體"/>
              </a:rPr>
              <a:t>1</a:t>
            </a: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663435" y="5800941"/>
            <a:ext cx="6925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20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4499992" y="5786897"/>
            <a:ext cx="6480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>
                <a:solidFill>
                  <a:prstClr val="black"/>
                </a:solidFill>
                <a:latin typeface="Calibri"/>
                <a:ea typeface="新細明體"/>
              </a:rPr>
              <a:t>3</a:t>
            </a: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1739319" y="3851146"/>
            <a:ext cx="6012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>
                <a:solidFill>
                  <a:prstClr val="black"/>
                </a:solidFill>
                <a:latin typeface="Calibri"/>
                <a:ea typeface="新細明體"/>
              </a:rPr>
              <a:t>1</a:t>
            </a: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2044417" y="4581407"/>
            <a:ext cx="3397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5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2329007" y="1255178"/>
            <a:ext cx="689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i="1" dirty="0" smtClean="0">
                <a:solidFill>
                  <a:srgbClr val="0070C0"/>
                </a:solidFill>
                <a:latin typeface="Calibri"/>
                <a:ea typeface="新細明體"/>
              </a:rPr>
              <a:t>MB</a:t>
            </a:r>
            <a:endParaRPr kumimoji="0" lang="zh-TW" altLang="en-US" sz="2500" i="1" dirty="0">
              <a:solidFill>
                <a:srgbClr val="0070C0"/>
              </a:solidFill>
              <a:latin typeface="Calibri"/>
              <a:ea typeface="新細明體"/>
            </a:endParaRPr>
          </a:p>
        </p:txBody>
      </p:sp>
      <p:sp>
        <p:nvSpPr>
          <p:cNvPr id="148" name="文字方塊 147"/>
          <p:cNvSpPr txBox="1"/>
          <p:nvPr/>
        </p:nvSpPr>
        <p:spPr>
          <a:xfrm flipV="1">
            <a:off x="946470" y="1239243"/>
            <a:ext cx="569387" cy="381921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dirty="0" smtClean="0">
                <a:solidFill>
                  <a:prstClr val="black"/>
                </a:solidFill>
                <a:latin typeface="Calibri"/>
                <a:ea typeface="Batang" panose="02030600000101010101" pitchFamily="18" charset="-127"/>
                <a:cs typeface="Verdana" panose="020B0604030504040204" pitchFamily="34" charset="0"/>
              </a:rPr>
              <a:t>麵包價格</a:t>
            </a:r>
            <a:endParaRPr kumimoji="0" lang="zh-TW" altLang="en-US" sz="2500" dirty="0">
              <a:solidFill>
                <a:prstClr val="black"/>
              </a:solidFill>
              <a:latin typeface="Calibri"/>
              <a:ea typeface="Batang" panose="02030600000101010101" pitchFamily="18" charset="-127"/>
              <a:cs typeface="Verdana" panose="020B0604030504040204" pitchFamily="34" charset="0"/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3374617" y="6294160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dirty="0">
                <a:solidFill>
                  <a:prstClr val="black"/>
                </a:solidFill>
                <a:latin typeface="Calibri"/>
                <a:ea typeface="新細明體"/>
              </a:rPr>
              <a:t>麵包數量</a:t>
            </a:r>
          </a:p>
        </p:txBody>
      </p:sp>
      <p:sp>
        <p:nvSpPr>
          <p:cNvPr id="150" name="文字方塊 149"/>
          <p:cNvSpPr txBox="1"/>
          <p:nvPr/>
        </p:nvSpPr>
        <p:spPr>
          <a:xfrm>
            <a:off x="3770818" y="1905330"/>
            <a:ext cx="2991627" cy="8617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b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最</a:t>
            </a:r>
            <a:r>
              <a:rPr kumimoji="0" lang="zh-TW" altLang="en-US" sz="2500" b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適購買數量當邊際效益</a:t>
            </a:r>
            <a:r>
              <a:rPr kumimoji="0" lang="en-US" altLang="zh-TW" sz="2500" b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=MB</a:t>
            </a:r>
          </a:p>
        </p:txBody>
      </p:sp>
      <p:cxnSp>
        <p:nvCxnSpPr>
          <p:cNvPr id="151" name="直線接點 150"/>
          <p:cNvCxnSpPr/>
          <p:nvPr/>
        </p:nvCxnSpPr>
        <p:spPr>
          <a:xfrm flipV="1">
            <a:off x="2340616" y="5250302"/>
            <a:ext cx="3210243" cy="1959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5292080" y="5789061"/>
            <a:ext cx="595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40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1739319" y="5051019"/>
            <a:ext cx="7505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b="0" dirty="0" smtClean="0">
                <a:solidFill>
                  <a:prstClr val="black"/>
                </a:solidFill>
                <a:latin typeface="Calibri"/>
                <a:ea typeface="新細明體"/>
              </a:rPr>
              <a:t>2.50</a:t>
            </a:r>
            <a:endParaRPr kumimoji="0" lang="zh-TW" altLang="en-US" sz="2500" b="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3106097" y="1129821"/>
            <a:ext cx="689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500" i="1" dirty="0" smtClean="0">
                <a:solidFill>
                  <a:srgbClr val="70AD47">
                    <a:lumMod val="75000"/>
                  </a:srgbClr>
                </a:solidFill>
                <a:latin typeface="Calibri"/>
                <a:ea typeface="新細明體"/>
              </a:rPr>
              <a:t>MB’</a:t>
            </a:r>
            <a:endParaRPr kumimoji="0" lang="zh-TW" altLang="en-US" sz="2500" i="1" dirty="0">
              <a:solidFill>
                <a:srgbClr val="70AD47">
                  <a:lumMod val="75000"/>
                </a:srgbClr>
              </a:solidFill>
              <a:latin typeface="Calibri"/>
              <a:ea typeface="新細明體"/>
            </a:endParaRPr>
          </a:p>
        </p:txBody>
      </p:sp>
      <p:cxnSp>
        <p:nvCxnSpPr>
          <p:cNvPr id="155" name="直線單箭頭接點 154"/>
          <p:cNvCxnSpPr/>
          <p:nvPr/>
        </p:nvCxnSpPr>
        <p:spPr>
          <a:xfrm flipH="1" flipV="1">
            <a:off x="3854078" y="3484552"/>
            <a:ext cx="2688" cy="4351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/>
          <p:nvPr/>
        </p:nvCxnSpPr>
        <p:spPr>
          <a:xfrm flipV="1">
            <a:off x="2327247" y="4773934"/>
            <a:ext cx="4079221" cy="529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橢圓 156"/>
          <p:cNvSpPr/>
          <p:nvPr/>
        </p:nvSpPr>
        <p:spPr>
          <a:xfrm>
            <a:off x="4559718" y="4697929"/>
            <a:ext cx="157420" cy="238819"/>
          </a:xfrm>
          <a:prstGeom prst="ellipse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sz="1800" b="0">
              <a:solidFill>
                <a:prstClr val="white"/>
              </a:solidFill>
            </a:endParaRPr>
          </a:p>
        </p:txBody>
      </p:sp>
      <p:sp>
        <p:nvSpPr>
          <p:cNvPr id="158" name="橢圓 157"/>
          <p:cNvSpPr/>
          <p:nvPr/>
        </p:nvSpPr>
        <p:spPr>
          <a:xfrm>
            <a:off x="5463419" y="4682167"/>
            <a:ext cx="157420" cy="238819"/>
          </a:xfrm>
          <a:prstGeom prst="ellipse">
            <a:avLst/>
          </a:prstGeom>
          <a:solidFill>
            <a:srgbClr val="FF000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sz="1800" b="0">
              <a:solidFill>
                <a:prstClr val="white"/>
              </a:solidFill>
            </a:endParaRPr>
          </a:p>
        </p:txBody>
      </p:sp>
      <p:sp>
        <p:nvSpPr>
          <p:cNvPr id="159" name="文字方塊 158"/>
          <p:cNvSpPr txBox="1"/>
          <p:nvPr/>
        </p:nvSpPr>
        <p:spPr>
          <a:xfrm>
            <a:off x="5141438" y="3076891"/>
            <a:ext cx="2976381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500" b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最適購買數量當邊際效益</a:t>
            </a:r>
            <a:r>
              <a:rPr kumimoji="0" lang="en-US" altLang="zh-TW" sz="2500" b="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=</a:t>
            </a:r>
            <a:r>
              <a:rPr kumimoji="0" lang="en-US" altLang="zh-TW" sz="2500" b="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0" lang="en-US" altLang="zh-TW" sz="2500" b="0" i="1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MB’</a:t>
            </a:r>
            <a:endParaRPr kumimoji="0" lang="zh-TW" altLang="en-US" sz="2500" b="0" i="1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0" name="直線單箭頭接點 159"/>
          <p:cNvCxnSpPr/>
          <p:nvPr/>
        </p:nvCxnSpPr>
        <p:spPr>
          <a:xfrm>
            <a:off x="4416160" y="2796067"/>
            <a:ext cx="184610" cy="1791987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 flipH="1">
            <a:off x="5554262" y="3951920"/>
            <a:ext cx="183066" cy="676471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65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1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50" grpId="0" animBg="1"/>
      <p:bldP spid="154" grpId="0"/>
      <p:bldP spid="157" grpId="0" animBg="1"/>
      <p:bldP spid="158" grpId="0" animBg="1"/>
      <p:bldP spid="15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7383"/>
            <a:ext cx="7772400" cy="584775"/>
          </a:xfrm>
        </p:spPr>
        <p:txBody>
          <a:bodyPr/>
          <a:lstStyle/>
          <a:p>
            <a:pPr eaLnBrk="1" hangingPunct="1"/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</a:rPr>
              <a:t>便利超商</a:t>
            </a:r>
            <a:r>
              <a:rPr lang="en-US" altLang="zh-TW" sz="3200" b="1" dirty="0" smtClean="0">
                <a:latin typeface="Times New Roman" pitchFamily="18" charset="0"/>
                <a:ea typeface="標楷體" pitchFamily="65" charset="-120"/>
              </a:rPr>
              <a:t>2</a:t>
            </a:r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</a:rPr>
              <a:t>人經濟學隱含哪些經濟原則？</a:t>
            </a:r>
          </a:p>
        </p:txBody>
      </p:sp>
      <p:pic>
        <p:nvPicPr>
          <p:cNvPr id="22532" name="Picture 4" descr="3FA77BAC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96" y="771741"/>
            <a:ext cx="4430713" cy="6092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35</a:t>
            </a:fld>
            <a:endParaRPr lang="en-US" altLang="zh-TW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636912"/>
            <a:ext cx="3742209" cy="4719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25" y="692696"/>
            <a:ext cx="3638244" cy="302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140968"/>
            <a:ext cx="471805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投影片編號版面配置區 2"/>
          <p:cNvSpPr txBox="1">
            <a:spLocks/>
          </p:cNvSpPr>
          <p:nvPr/>
        </p:nvSpPr>
        <p:spPr bwMode="auto">
          <a:xfrm>
            <a:off x="7100664" y="6389712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35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405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311750"/>
            <a:ext cx="8162925" cy="646331"/>
          </a:xfrm>
        </p:spPr>
        <p:txBody>
          <a:bodyPr/>
          <a:lstStyle/>
          <a:p>
            <a:r>
              <a:rPr lang="zh-TW" altLang="en-US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這個定價方式哪裡錯誤？</a:t>
            </a:r>
            <a:endParaRPr lang="zh-TW" altLang="en-US" sz="3600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pic>
        <p:nvPicPr>
          <p:cNvPr id="5" name="內容版面配置區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6624736" cy="51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2"/>
          <p:cNvSpPr txBox="1">
            <a:spLocks/>
          </p:cNvSpPr>
          <p:nvPr/>
        </p:nvSpPr>
        <p:spPr bwMode="auto">
          <a:xfrm>
            <a:off x="7100664" y="630932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36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75430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5930" y="32016"/>
            <a:ext cx="8162925" cy="15967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超商早餐大戰 附咖啡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有找</a:t>
            </a:r>
            <a:b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【</a:t>
            </a:r>
            <a:r>
              <a:rPr lang="zh-TW" altLang="en-US" sz="24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陳大任／台北報導</a:t>
            </a:r>
            <a:r>
              <a:rPr lang="en-US" altLang="zh-TW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】</a:t>
            </a:r>
            <a:r>
              <a:rPr lang="zh-TW" altLang="en-US" sz="24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中國時報  </a:t>
            </a:r>
            <a:r>
              <a:rPr lang="zh-TW" altLang="en-US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2009/03/25 </a:t>
            </a:r>
            <a:endParaRPr lang="zh-TW" altLang="en-US" b="1" dirty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35931" y="2046312"/>
            <a:ext cx="7668520" cy="4191000"/>
          </a:xfrm>
        </p:spPr>
        <p:txBody>
          <a:bodyPr/>
          <a:lstStyle/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早餐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外食市場再興戰火，統一超商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7-ELEVEN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推出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早餐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組合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全家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便利商店提前反應，推出早午三時段餐餐八五折及飲料第三件一元的方案因應；連鎖速食業者也備好新品，準備四月開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Dunkin’ Donuts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推出甜甜圈加一杯美式咖啡三十九元早餐</a:t>
            </a:r>
            <a:r>
              <a:rPr lang="zh-TW" altLang="zh-TW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促銷價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已帶動二至三成業績</a:t>
            </a:r>
            <a:r>
              <a:rPr lang="zh-TW" altLang="zh-TW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成長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37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62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4624"/>
            <a:ext cx="7772400" cy="1077218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</a:rPr>
              <a:t>大飯店吃 </a:t>
            </a:r>
            <a:r>
              <a:rPr lang="en-US" altLang="zh-TW" sz="3200" b="1" dirty="0" smtClean="0">
                <a:latin typeface="Times New Roman" pitchFamily="18" charset="0"/>
                <a:ea typeface="標楷體" pitchFamily="65" charset="-120"/>
              </a:rPr>
              <a:t>Buffet </a:t>
            </a:r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</a:rPr>
              <a:t>和平常吃飯的行為比較－</a:t>
            </a:r>
            <a:r>
              <a:rPr lang="en-US" altLang="zh-TW" sz="32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32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</a:rPr>
              <a:t>如何用模型表示？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1268760"/>
            <a:ext cx="7467600" cy="4538662"/>
          </a:xfrm>
        </p:spPr>
        <p:txBody>
          <a:bodyPr/>
          <a:lstStyle/>
          <a:p>
            <a:pPr eaLnBrk="1" hangingPunct="1"/>
            <a:r>
              <a:rPr lang="zh-TW" altLang="en-US" sz="2800" dirty="0" smtClean="0">
                <a:ea typeface="標楷體" pitchFamily="65" charset="-120"/>
              </a:rPr>
              <a:t>吃 </a:t>
            </a:r>
            <a:r>
              <a:rPr lang="en-US" altLang="zh-TW" sz="2800" dirty="0" smtClean="0">
                <a:ea typeface="標楷體" pitchFamily="65" charset="-120"/>
              </a:rPr>
              <a:t>buffet (</a:t>
            </a:r>
            <a:r>
              <a:rPr lang="zh-TW" altLang="en-US" sz="2800" dirty="0" smtClean="0">
                <a:ea typeface="標楷體" pitchFamily="65" charset="-120"/>
              </a:rPr>
              <a:t>百匯、暴肥</a:t>
            </a:r>
            <a:r>
              <a:rPr lang="en-US" altLang="zh-TW" sz="2800" dirty="0" smtClean="0">
                <a:ea typeface="標楷體" pitchFamily="65" charset="-120"/>
              </a:rPr>
              <a:t>) </a:t>
            </a:r>
            <a:r>
              <a:rPr lang="zh-TW" altLang="en-US" sz="2800" dirty="0" smtClean="0">
                <a:ea typeface="標楷體" pitchFamily="65" charset="-120"/>
              </a:rPr>
              <a:t>通常都吃到很飽，平常吃飯不至於吃這麼多，理由是什麼？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2" y="2857500"/>
            <a:ext cx="425767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825750"/>
            <a:ext cx="43307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38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0980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204" y="-144497"/>
            <a:ext cx="8496300" cy="2349361"/>
          </a:xfrm>
        </p:spPr>
        <p:txBody>
          <a:bodyPr/>
          <a:lstStyle/>
          <a:p>
            <a:pPr eaLnBrk="1" hangingPunct="1">
              <a:lnSpc>
                <a:spcPts val="4400"/>
              </a:lnSpc>
              <a:spcBef>
                <a:spcPts val="1200"/>
              </a:spcBef>
            </a:pP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富比世公佈美國四百大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富豪</a:t>
            </a:r>
            <a:r>
              <a:rPr lang="en-US" altLang="zh-TW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比爾蓋茲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第十六年蟬聯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首富</a:t>
            </a:r>
            <a:r>
              <a:rPr lang="en-US" altLang="zh-TW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2009-10-01 </a:t>
            </a:r>
            <a:r>
              <a:rPr lang="zh-TW" altLang="en-US" sz="24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新聞速報 </a:t>
            </a:r>
            <a:r>
              <a:rPr lang="en-US" altLang="zh-TW" sz="24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【</a:t>
            </a:r>
            <a:r>
              <a:rPr lang="zh-TW" altLang="en-US" sz="24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中廣新聞／姚愛真</a:t>
            </a:r>
            <a:r>
              <a:rPr lang="en-US" altLang="zh-TW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】</a:t>
            </a:r>
            <a:br>
              <a:rPr lang="en-US" altLang="zh-TW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微軟創辦人比爾蓋茲連續第十六年蟬聯美國首富 </a:t>
            </a:r>
            <a:r>
              <a:rPr lang="en-US" altLang="zh-TW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3200" b="1" dirty="0" smtClean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2420888"/>
            <a:ext cx="7992888" cy="4543425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驚人</a:t>
            </a:r>
            <a:r>
              <a:rPr lang="zh-TW" altLang="en-US" sz="28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！比爾蓋茲身家飆</a:t>
            </a:r>
            <a:r>
              <a:rPr lang="en-US" altLang="zh-TW" sz="28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2.8</a:t>
            </a:r>
            <a:r>
              <a:rPr lang="zh-TW" altLang="en-US" sz="28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兆 </a:t>
            </a:r>
            <a:r>
              <a:rPr lang="zh-TW" altLang="en-US" sz="2800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占美</a:t>
            </a:r>
            <a:r>
              <a:rPr lang="zh-TW" altLang="en-US" sz="28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國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GDP0.5</a:t>
            </a:r>
            <a:r>
              <a:rPr lang="zh-TW" altLang="en-US" sz="28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％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2016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中時電子報   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吳美觀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綜合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報導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微軟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創辦人比爾蓋茲的財富在上周五（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日）衝上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億美元（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2.8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兆台幣）歷史新高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endParaRPr lang="en-US" altLang="zh-TW" sz="2400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為何 </a:t>
            </a:r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 </a:t>
            </a: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的生產者是最有錢的人之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 </a:t>
            </a:r>
            <a:endParaRPr lang="en-US" altLang="zh-TW" sz="2400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他</a:t>
            </a: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的產品生產成本和其他產品有何異同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endParaRPr lang="en-US" altLang="zh-TW" sz="2400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用圖形來表達嗎？</a:t>
            </a:r>
          </a:p>
        </p:txBody>
      </p:sp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0"/>
            <a:ext cx="1403648" cy="247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39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937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5"/>
          <p:cNvSpPr>
            <a:spLocks noGrp="1" noChangeArrowheads="1"/>
          </p:cNvSpPr>
          <p:nvPr>
            <p:ph type="title"/>
          </p:nvPr>
        </p:nvSpPr>
        <p:spPr>
          <a:xfrm>
            <a:off x="720481" y="19291"/>
            <a:ext cx="6480175" cy="830997"/>
          </a:xfrm>
          <a:noFill/>
        </p:spPr>
        <p:txBody>
          <a:bodyPr/>
          <a:lstStyle/>
          <a:p>
            <a:pPr eaLnBrk="1" hangingPunct="1"/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1.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稀少性原則</a:t>
            </a:r>
            <a:r>
              <a:rPr lang="zh-TW" altLang="en-US" sz="4800" b="1" dirty="0" smtClean="0">
                <a:latin typeface="Times New Roman" pitchFamily="18" charset="0"/>
                <a:ea typeface="標楷體" pitchFamily="65" charset="-120"/>
              </a:rPr>
              <a:t>－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稀少的世界</a:t>
            </a:r>
          </a:p>
        </p:txBody>
      </p:sp>
      <p:sp>
        <p:nvSpPr>
          <p:cNvPr id="410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20481" y="1196752"/>
            <a:ext cx="8027987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稀少性原則 </a:t>
            </a:r>
            <a:r>
              <a:rPr lang="en-US" altLang="zh-TW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(Scarcity principle)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，主宰著這個世界的大部分情況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人們永遠沒有足夠的時間、精力、財力和物力，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可以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滿足所有的慾望。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幾乎所有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的人類事物，都在成本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效益原則 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(cost-benefit principle) 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的抉擇中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這個選擇大至國家社會的政策制訂，小到家庭或個人的日常購買行為，無一不在成本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效益原則的範疇中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經濟學的出發點，就在於資源有限的限制下，如何追求最小成本與最大效益之間的兩難</a:t>
            </a:r>
            <a:endParaRPr lang="en-US" altLang="zh-TW" sz="24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所以，經濟學是一種思考方式，也是決策的科學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唯其資源是稀少而有限的，才有資源應用極大化的必要</a:t>
            </a:r>
            <a:r>
              <a:rPr lang="zh-TW" altLang="en-US" sz="2400" dirty="0">
                <a:solidFill>
                  <a:srgbClr val="99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與可能；沒有限制式就沒有極大化</a:t>
            </a:r>
            <a:endParaRPr lang="en-US" altLang="zh-TW" sz="2400" dirty="0">
              <a:solidFill>
                <a:srgbClr val="99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endParaRPr lang="zh-TW" altLang="en-US" sz="2400" dirty="0" smtClean="0">
              <a:solidFill>
                <a:srgbClr val="99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  <a:buFont typeface="Wingdings" pitchFamily="2" charset="2"/>
              <a:buNone/>
            </a:pPr>
            <a:endParaRPr lang="zh-TW" altLang="en-US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703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116632"/>
            <a:ext cx="8162925" cy="769441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討論單題目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2817" y="1268760"/>
            <a:ext cx="8110537" cy="419100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哪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些東西一次買多比較便宜？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哪種東西的生產成本結構和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Microsoft 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的產品近似？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成本效益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是否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解釋絕大多數事情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投影片編號版面配置區 2"/>
          <p:cNvSpPr txBox="1">
            <a:spLocks/>
          </p:cNvSpPr>
          <p:nvPr/>
        </p:nvSpPr>
        <p:spPr bwMode="auto">
          <a:xfrm>
            <a:off x="7100664" y="6389712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40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19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5616" y="1916161"/>
            <a:ext cx="6769497" cy="4753199"/>
          </a:xfrm>
        </p:spPr>
        <p:txBody>
          <a:bodyPr/>
          <a:lstStyle/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稀少性原則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scarcity principle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理性原則 </a:t>
            </a:r>
            <a:r>
              <a:rPr lang="en-US" altLang="zh-TW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rational principle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成本效益原則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cost-benefit principle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保留價格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reservation price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經濟剩餘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economic surplus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機會成本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opportunity cost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邊際概念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concept of marginal </a:t>
            </a:r>
          </a:p>
          <a:p>
            <a:pPr marL="609600" indent="-609600" eaLnBrk="1" hangingPunct="1">
              <a:spcBef>
                <a:spcPts val="1200"/>
              </a:spcBef>
              <a:buFont typeface="Wingdings" pitchFamily="2" charset="2"/>
              <a:buAutoNum type="arabicPeriod"/>
            </a:pPr>
            <a:r>
              <a:rPr lang="zh-TW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假說</a:t>
            </a:r>
            <a:r>
              <a:rPr lang="zh-TW" alt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的檢定 </a:t>
            </a:r>
            <a:r>
              <a:rPr lang="en-US" altLang="zh-TW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hypotheses testing</a:t>
            </a:r>
            <a:endParaRPr lang="zh-TW" altLang="en-US" sz="2800" b="1" dirty="0" smtClean="0">
              <a:solidFill>
                <a:srgbClr val="00206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51520" y="430957"/>
            <a:ext cx="8208963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algn="ctr" eaLnBrk="1" hangingPunct="1"/>
            <a:r>
              <a:rPr lang="zh-TW" altLang="en-US" sz="3200" dirty="0">
                <a:solidFill>
                  <a:srgbClr val="A50021"/>
                </a:solidFill>
                <a:ea typeface="標楷體" pitchFamily="65" charset="-120"/>
              </a:rPr>
              <a:t>今日課堂複習</a:t>
            </a:r>
            <a:endParaRPr lang="en-US" altLang="zh-TW" sz="3200" dirty="0">
              <a:solidFill>
                <a:srgbClr val="A50021"/>
              </a:solidFill>
              <a:ea typeface="標楷體" pitchFamily="65" charset="-120"/>
            </a:endParaRPr>
          </a:p>
          <a:p>
            <a:pPr algn="ctr" eaLnBrk="1" hangingPunct="1">
              <a:spcBef>
                <a:spcPts val="600"/>
              </a:spcBef>
            </a:pPr>
            <a:r>
              <a:rPr lang="zh-TW" altLang="en-US" sz="4000" dirty="0">
                <a:solidFill>
                  <a:srgbClr val="0066CC"/>
                </a:solidFill>
                <a:latin typeface="標楷體" pitchFamily="65" charset="-120"/>
                <a:ea typeface="標楷體" pitchFamily="65" charset="-120"/>
              </a:rPr>
              <a:t>經濟學家的思考方式</a:t>
            </a:r>
            <a:endParaRPr lang="en-US" altLang="zh-TW" sz="4000" dirty="0">
              <a:solidFill>
                <a:srgbClr val="0066CC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41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7515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405086"/>
            <a:ext cx="8504276" cy="5048250"/>
          </a:xfrm>
        </p:spPr>
        <p:txBody>
          <a:bodyPr/>
          <a:lstStyle/>
          <a:p>
            <a:pPr marL="756000" lvl="1"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就因為資源是稀少而有限的，所以在預算限制的概念下</a:t>
            </a:r>
            <a:r>
              <a:rPr lang="zh-TW" altLang="en-US" sz="2400" dirty="0">
                <a:solidFill>
                  <a:schemeClr val="accent4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妥協抵換 </a:t>
            </a:r>
            <a:r>
              <a:rPr lang="en-US" altLang="zh-TW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(tradeoffs) </a:t>
            </a: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在日常生活的決策中經常可見</a:t>
            </a:r>
            <a:endParaRPr lang="en-US" altLang="zh-TW" sz="2400" dirty="0" smtClean="0">
              <a:solidFill>
                <a:schemeClr val="accent4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756000"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在既定的預算限制下，一個項目要多買，另一個項目就要少買</a:t>
            </a:r>
            <a:endParaRPr lang="en-US" altLang="zh-TW" sz="2400" dirty="0">
              <a:solidFill>
                <a:schemeClr val="accent4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756000"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中國人講 </a:t>
            </a: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魚與熊掌不可兼得」</a:t>
            </a: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，正是最好的註解</a:t>
            </a:r>
            <a:endParaRPr lang="en-US" altLang="zh-TW" sz="2400" dirty="0" smtClean="0">
              <a:solidFill>
                <a:schemeClr val="accent4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756000"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經濟學家經常講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「天下沒有白吃的午餐」 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(there is no free lunch)</a:t>
            </a: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，也是完全相同的道理</a:t>
            </a:r>
            <a:endParaRPr lang="en-US" altLang="zh-TW" sz="2400" dirty="0" smtClean="0">
              <a:solidFill>
                <a:schemeClr val="accent4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756000"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廣播電台搶撥號送餐券是不是白吃的午餐？</a:t>
            </a:r>
          </a:p>
          <a:p>
            <a:pPr marL="756000"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無須成本就可取得的東西，真的存在嗎？</a:t>
            </a:r>
            <a:endParaRPr lang="en-US" altLang="zh-TW" sz="2400" dirty="0">
              <a:solidFill>
                <a:srgbClr val="99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756000"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山野的打獵、路邊的拾荒、大地的賜予</a:t>
            </a:r>
            <a:endParaRPr lang="en-US" altLang="zh-TW" sz="2400" dirty="0" smtClean="0">
              <a:solidFill>
                <a:srgbClr val="99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756000" lvl="1" eaLnBrk="1" hangingPunct="1">
              <a:lnSpc>
                <a:spcPct val="90000"/>
              </a:lnSpc>
              <a:spcBef>
                <a:spcPts val="1200"/>
              </a:spcBef>
            </a:pPr>
            <a:endParaRPr lang="zh-TW" altLang="en-US" sz="2400" dirty="0" smtClean="0">
              <a:solidFill>
                <a:srgbClr val="99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756000" lvl="1" eaLnBrk="1" hangingPunct="1">
              <a:lnSpc>
                <a:spcPct val="90000"/>
              </a:lnSpc>
              <a:spcBef>
                <a:spcPts val="1200"/>
              </a:spcBef>
              <a:buFont typeface="Wingdings" pitchFamily="2" charset="2"/>
              <a:buNone/>
            </a:pPr>
            <a:endParaRPr lang="zh-TW" altLang="en-US" sz="2400" dirty="0" smtClean="0">
              <a:solidFill>
                <a:schemeClr val="accent4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116632"/>
            <a:ext cx="8162925" cy="923330"/>
          </a:xfrm>
        </p:spPr>
        <p:txBody>
          <a:bodyPr/>
          <a:lstStyle/>
          <a:p>
            <a:r>
              <a:rPr lang="en-US" altLang="zh-TW" b="1" dirty="0">
                <a:latin typeface="Times New Roman" pitchFamily="18" charset="0"/>
                <a:ea typeface="標楷體" pitchFamily="65" charset="-120"/>
              </a:rPr>
              <a:t>1. </a:t>
            </a:r>
            <a:r>
              <a:rPr lang="zh-TW" altLang="en-US" b="1" dirty="0">
                <a:latin typeface="Times New Roman" pitchFamily="18" charset="0"/>
                <a:ea typeface="標楷體" pitchFamily="65" charset="-120"/>
              </a:rPr>
              <a:t>稀少性原則</a:t>
            </a:r>
            <a:r>
              <a:rPr lang="zh-TW" altLang="en-US" sz="5400" b="1" dirty="0">
                <a:latin typeface="Times New Roman" pitchFamily="18" charset="0"/>
                <a:ea typeface="標楷體" pitchFamily="65" charset="-120"/>
              </a:rPr>
              <a:t>－</a:t>
            </a:r>
            <a:r>
              <a:rPr lang="zh-TW" altLang="en-US" b="1" dirty="0">
                <a:latin typeface="Times New Roman" pitchFamily="18" charset="0"/>
                <a:ea typeface="標楷體" pitchFamily="65" charset="-120"/>
              </a:rPr>
              <a:t>稀少的世界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24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39283"/>
            <a:ext cx="7488237" cy="769441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2.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理性原則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</a:rPr>
              <a:t>－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人是理性的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125538"/>
            <a:ext cx="7467600" cy="41148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經濟學的出發點，假設人是理性的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rational)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假設人們都趨吉避凶，追求自我的最大效益和最小成本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0070C0"/>
                </a:solidFill>
                <a:ea typeface="標楷體" pitchFamily="65" charset="-120"/>
              </a:rPr>
              <a:t>古話</a:t>
            </a: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說：人不為己，天誅地滅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不乏捨身取義，為國犧牲奉獻的先烈先賢</a:t>
            </a:r>
            <a:endParaRPr lang="en-US" altLang="zh-TW" sz="2400" dirty="0" smtClean="0">
              <a:solidFill>
                <a:srgbClr val="0070C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也有蹺課</a:t>
            </a:r>
            <a:r>
              <a:rPr lang="zh-TW" altLang="en-US" sz="2400" dirty="0">
                <a:ea typeface="標楷體" pitchFamily="65" charset="-120"/>
              </a:rPr>
              <a:t>、過度打電玩，上網</a:t>
            </a:r>
            <a:r>
              <a:rPr lang="zh-TW" altLang="en-US" sz="2400" dirty="0" smtClean="0">
                <a:ea typeface="標楷體" pitchFamily="65" charset="-120"/>
              </a:rPr>
              <a:t>成癮、犯罪</a:t>
            </a:r>
            <a:r>
              <a:rPr lang="zh-TW" altLang="en-US" sz="2400" dirty="0">
                <a:ea typeface="標楷體" pitchFamily="65" charset="-120"/>
              </a:rPr>
              <a:t>、吸毒、自我戕害</a:t>
            </a:r>
            <a:endParaRPr lang="en-US" altLang="zh-TW" sz="2400" dirty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這些是理性，還是不理性呢？</a:t>
            </a:r>
            <a:endParaRPr lang="en-US" altLang="zh-TW" sz="2400" dirty="0" smtClean="0">
              <a:solidFill>
                <a:srgbClr val="0070C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如何解釋這些行為的理性或不理性？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是否把時間軸 </a:t>
            </a:r>
            <a:r>
              <a:rPr lang="en-US" altLang="zh-TW" sz="2400" dirty="0" smtClean="0">
                <a:solidFill>
                  <a:srgbClr val="C00000"/>
                </a:solidFill>
                <a:ea typeface="標楷體" pitchFamily="65" charset="-120"/>
              </a:rPr>
              <a:t>(</a:t>
            </a: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人生是累積的</a:t>
            </a:r>
            <a:r>
              <a:rPr lang="en-US" altLang="zh-TW" sz="2400" dirty="0" smtClean="0">
                <a:solidFill>
                  <a:srgbClr val="C00000"/>
                </a:solidFill>
                <a:ea typeface="標楷體" pitchFamily="65" charset="-120"/>
              </a:rPr>
              <a:t>) </a:t>
            </a:r>
            <a:r>
              <a:rPr lang="zh-TW" altLang="en-US" sz="2400" dirty="0" smtClean="0">
                <a:ea typeface="標楷體" pitchFamily="65" charset="-120"/>
              </a:rPr>
              <a:t>因素考慮進來？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303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23111"/>
            <a:ext cx="8169759" cy="954107"/>
          </a:xfrm>
        </p:spPr>
        <p:txBody>
          <a:bodyPr/>
          <a:lstStyle/>
          <a:p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衣冠塚外的人生──落難黑貓 不悔的勇者</a:t>
            </a:r>
            <a:b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2019/06/29 </a:t>
            </a: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言論 夢翔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182216"/>
            <a:ext cx="8110537" cy="4191000"/>
          </a:xfrm>
        </p:spPr>
        <p:txBody>
          <a:bodyPr/>
          <a:lstStyle/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空軍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中隊張立義教官於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6/12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辭世，結束了他苦難而坎坷的一生。</a:t>
            </a: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一生，為了效忠中華民國，他雖為俘虜卻不變節，為了妻女家庭他持守堅貞不再婚，一個原本意氣風發，人人稱羨的第一流戰機飛行員，人生壯年最黃金歲月的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年，老天爺卻給了他最殘酷的折磨，未來國之棟樑的戰將，卻一夜之間成為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階下囚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前年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他與郭冠英前往碧潭空軍烈士公墓，看到陳懷生那一排衣冠塚都是飛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U-2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摔掉的，隔壁的是李南屏、王政文，然後空了一個位置，這就是當初空軍為他設立的衣冠塚，民國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71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年他被中共釋放後就撤掉了</a:t>
            </a: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葉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常棣的也一樣，後來他出了一本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《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衣冠塚外的我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》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道盡無奈和心酸。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1187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37073"/>
            <a:ext cx="8162925" cy="1015663"/>
          </a:xfrm>
        </p:spPr>
        <p:txBody>
          <a:bodyPr/>
          <a:lstStyle/>
          <a:p>
            <a:r>
              <a:rPr lang="zh-TW" altLang="en-US" sz="3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金正恩毫無理性？專家：答案正巧相反</a:t>
            </a:r>
            <a:br>
              <a:rPr lang="zh-TW" altLang="en-US" sz="3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4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2017</a:t>
            </a:r>
            <a:r>
              <a:rPr lang="zh-TW" altLang="en-US" sz="24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sz="24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03</a:t>
            </a:r>
            <a:r>
              <a:rPr lang="zh-TW" altLang="en-US" sz="24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月</a:t>
            </a:r>
            <a:r>
              <a:rPr lang="en-US" altLang="zh-TW" sz="24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</a:t>
            </a:r>
            <a:r>
              <a:rPr lang="zh-TW" altLang="en-US" sz="24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日 </a:t>
            </a:r>
            <a:r>
              <a:rPr lang="zh-TW" altLang="en-US" sz="24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中國時報</a:t>
            </a:r>
            <a:r>
              <a:rPr lang="en-US" altLang="zh-TW" sz="24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zh-TW" altLang="en-US" sz="24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李念庭</a:t>
            </a:r>
            <a:endParaRPr lang="zh-TW" altLang="en-US" sz="2400" b="1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340768"/>
            <a:ext cx="8339786" cy="504894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根據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《BBC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中文網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》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報導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首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爾韓國國民大學蘭科夫（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Andrei </a:t>
            </a:r>
            <a:r>
              <a:rPr lang="en-US" altLang="zh-TW" sz="24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Lankov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）教授接受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《BBC》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採訪時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說：金正恩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的表現與「不理性」搭不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上邊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首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爾延世大學德魯里（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John </a:t>
            </a:r>
            <a:r>
              <a:rPr lang="en-US" altLang="zh-TW" sz="24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Delury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）教授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指出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殺害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金正男值得撻伐，</a:t>
            </a:r>
            <a:r>
              <a:rPr lang="zh-TW" altLang="en-US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但也屬理性</a:t>
            </a:r>
            <a:r>
              <a:rPr lang="zh-TW" altLang="en-US" sz="2400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行動</a:t>
            </a:r>
            <a:endParaRPr lang="en-US" altLang="zh-TW" sz="2400" dirty="0" smtClean="0">
              <a:solidFill>
                <a:srgbClr val="C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歷史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中這類案例層出不窮，年輕君主殺害叔伯、哥哥，並非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新鮮事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發展核武算不理性行為嗎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？金正恩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清楚知道，不要相信大國的承諾，那不會有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幫助；保護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自己的唯一方法，便是持續研發核武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簡而言之，追求經濟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剩餘 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4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效益減去成本 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 </a:t>
            </a:r>
            <a:r>
              <a:rPr lang="zh-TW" altLang="en-US" sz="24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的最大化，就是理性的行為。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TW" dirty="0"/>
          </a:p>
        </p:txBody>
      </p:sp>
      <p:sp>
        <p:nvSpPr>
          <p:cNvPr id="5" name="投影片編號版面配置區 2"/>
          <p:cNvSpPr txBox="1">
            <a:spLocks/>
          </p:cNvSpPr>
          <p:nvPr/>
        </p:nvSpPr>
        <p:spPr bwMode="auto">
          <a:xfrm>
            <a:off x="7100664" y="6389712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885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/>
          <p:cNvSpPr>
            <a:spLocks noGrp="1"/>
          </p:cNvSpPr>
          <p:nvPr>
            <p:ph type="title"/>
          </p:nvPr>
        </p:nvSpPr>
        <p:spPr>
          <a:xfrm>
            <a:off x="467544" y="177027"/>
            <a:ext cx="8352928" cy="707886"/>
          </a:xfrm>
        </p:spPr>
        <p:txBody>
          <a:bodyPr/>
          <a:lstStyle/>
          <a:p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3.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成本</a:t>
            </a:r>
            <a:r>
              <a:rPr lang="en-US" altLang="zh-TW" sz="4000" b="1" dirty="0">
                <a:latin typeface="Times New Roman" pitchFamily="18" charset="0"/>
                <a:ea typeface="標楷體" pitchFamily="65" charset="-120"/>
              </a:rPr>
              <a:t>-</a:t>
            </a:r>
            <a:r>
              <a:rPr lang="zh-TW" altLang="en-US" sz="4000" b="1" dirty="0">
                <a:latin typeface="Times New Roman" pitchFamily="18" charset="0"/>
                <a:ea typeface="標楷體" pitchFamily="65" charset="-120"/>
              </a:rPr>
              <a:t>效益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原則 </a:t>
            </a:r>
            <a:r>
              <a:rPr lang="en-US" altLang="zh-TW" sz="3200" b="1" dirty="0" smtClean="0">
                <a:latin typeface="Times New Roman" pitchFamily="18" charset="0"/>
                <a:ea typeface="標楷體" pitchFamily="65" charset="-120"/>
              </a:rPr>
              <a:t>Cost-Benefit Principle</a:t>
            </a:r>
            <a:endParaRPr lang="zh-TW" altLang="en-US" sz="3200" dirty="0" smtClean="0">
              <a:ea typeface="新細明體" charset="-120"/>
            </a:endParaRPr>
          </a:p>
        </p:txBody>
      </p:sp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054"/>
            <a:ext cx="26479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" y="3860808"/>
            <a:ext cx="17430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193" y="3331472"/>
            <a:ext cx="22352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09314"/>
            <a:ext cx="2160240" cy="1579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575" y="3284984"/>
            <a:ext cx="3854577" cy="352652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14" y="1124765"/>
            <a:ext cx="3296778" cy="219785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671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ld Stripes">
  <a:themeElements>
    <a:clrScheme name="Bold Stripes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Bold Stripes">
      <a:majorFont>
        <a:latin typeface="Verdana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old Stripe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ld Stripe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resentation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19624</TotalTime>
  <Words>3767</Words>
  <Application>Microsoft Office PowerPoint</Application>
  <PresentationFormat>如螢幕大小 (4:3)</PresentationFormat>
  <Paragraphs>368</Paragraphs>
  <Slides>41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41</vt:i4>
      </vt:variant>
    </vt:vector>
  </HeadingPairs>
  <TitlesOfParts>
    <vt:vector size="59" baseType="lpstr">
      <vt:lpstr>Antique Olive</vt:lpstr>
      <vt:lpstr>Batang</vt:lpstr>
      <vt:lpstr>新細明體</vt:lpstr>
      <vt:lpstr>標楷體</vt:lpstr>
      <vt:lpstr>Arial</vt:lpstr>
      <vt:lpstr>Calibri</vt:lpstr>
      <vt:lpstr>Calibri Light</vt:lpstr>
      <vt:lpstr>Cambria Math</vt:lpstr>
      <vt:lpstr>Elephant</vt:lpstr>
      <vt:lpstr>Helvetica</vt:lpstr>
      <vt:lpstr>Tahoma</vt:lpstr>
      <vt:lpstr>Times New Roman</vt:lpstr>
      <vt:lpstr>Verdana</vt:lpstr>
      <vt:lpstr>Wingdings</vt:lpstr>
      <vt:lpstr>Bold Stripes</vt:lpstr>
      <vt:lpstr>Office 佈景主題</vt:lpstr>
      <vt:lpstr>1_Office 佈景主題</vt:lpstr>
      <vt:lpstr>1_Presentation1</vt:lpstr>
      <vt:lpstr>經濟學與實習 1、經濟學的思考方式</vt:lpstr>
      <vt:lpstr>PowerPoint 簡報</vt:lpstr>
      <vt:lpstr>討論主題</vt:lpstr>
      <vt:lpstr>1. 稀少性原則－稀少的世界</vt:lpstr>
      <vt:lpstr>1. 稀少性原則－稀少的世界</vt:lpstr>
      <vt:lpstr>2. 理性原則－人是理性的</vt:lpstr>
      <vt:lpstr>衣冠塚外的人生──落難黑貓 不悔的勇者 2019/06/29 言論 夢翔</vt:lpstr>
      <vt:lpstr>金正恩毫無理性？專家：答案正巧相反 2017年03月20日 中國時報  李念庭</vt:lpstr>
      <vt:lpstr>3. 成本-效益原則 Cost-Benefit Principle</vt:lpstr>
      <vt:lpstr>成本 v.s. 效益</vt:lpstr>
      <vt:lpstr>3. 成本-效益原則 Cost-Benefit Principle</vt:lpstr>
      <vt:lpstr>財務和效益「稍嫌不足」！ 500億省30分鐘 高鐵南延恐否決 2018年01月31日 中國時報 王思慧、林和生／台北、屏東報導</vt:lpstr>
      <vt:lpstr>花那麼多精神  郭董批證所稅：應「算算成本」 2012-04-29 中國時報 【曹秀雲／台北報導】 </vt:lpstr>
      <vt:lpstr>4. 保留價格 Reservation Prices </vt:lpstr>
      <vt:lpstr>成本效益的例子 就效益面而言</vt:lpstr>
      <vt:lpstr>成本效益的例子 就成本面而言</vt:lpstr>
      <vt:lpstr>從供需雙方看成本效益</vt:lpstr>
      <vt:lpstr>5.經濟剩餘 Economic Surplus</vt:lpstr>
      <vt:lpstr>6. 機會成本 Opportunity Cost</vt:lpstr>
      <vt:lpstr>經部：日幣貶值對我產業 一刀兩刃 2013-05-11中國時報【蒼弘慈】</vt:lpstr>
      <vt:lpstr>7. 邊際的概念</vt:lpstr>
      <vt:lpstr>Marginal Analysis:   SpaceX Rocket</vt:lpstr>
      <vt:lpstr>Marginal Analysis:   SpaceX Rocket</vt:lpstr>
      <vt:lpstr>《人間好文》讚岐烏龍麵之旅  2013-01-08 中國時報 鍾文音 </vt:lpstr>
      <vt:lpstr>圖1 .1 購買麵包的成本效益分析</vt:lpstr>
      <vt:lpstr>最適的購買量 Optimal Level of purchase</vt:lpstr>
      <vt:lpstr>8. 假說的檢定：解釋過去，預測未來</vt:lpstr>
      <vt:lpstr>經濟學的方法論 Silberberg, 1985 Refutable hypothesis 可反駁的假說</vt:lpstr>
      <vt:lpstr>【大宇宙小故事】 從地心到日心  2017 年 01 月 06 日 CASE PRESS </vt:lpstr>
      <vt:lpstr>PowerPoint 簡報</vt:lpstr>
      <vt:lpstr>恐龍為何突然滅絕？英國研究：繁殖過剩 2018/02/07 中時電子報 陳慶餘</vt:lpstr>
      <vt:lpstr>An Essay on the Principle of Population (1798)</vt:lpstr>
      <vt:lpstr>圖1.2 麵包價格下跌最適購買量會增加</vt:lpstr>
      <vt:lpstr>圖 1.3 麵包的邊際效益增加最適購買數量也增加</vt:lpstr>
      <vt:lpstr>便利超商2人經濟學隱含哪些經濟原則？</vt:lpstr>
      <vt:lpstr>這個定價方式哪裡錯誤？</vt:lpstr>
      <vt:lpstr>超商早餐大戰 附咖啡50有找 【陳大任／台北報導】中國時報   2009/03/25 </vt:lpstr>
      <vt:lpstr>大飯店吃 Buffet 和平常吃飯的行為比較－ 如何用模型表示？</vt:lpstr>
      <vt:lpstr>富比世公佈美國四百大富豪 比爾蓋茲第十六年蟬聯首富 2009-10-01 新聞速報 【中廣新聞／姚愛真】 微軟創辦人比爾蓋茲連續第十六年蟬聯美國首富  </vt:lpstr>
      <vt:lpstr>討論單題目</vt:lpstr>
      <vt:lpstr>PowerPoint 簡報</vt:lpstr>
    </vt:vector>
  </TitlesOfParts>
  <Company>ncnu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住宅貸款選擇與住宅租擁選擇</dc:title>
  <dc:creator>chiao-lin</dc:creator>
  <cp:lastModifiedBy>陳建良</cp:lastModifiedBy>
  <cp:revision>1168</cp:revision>
  <cp:lastPrinted>2012-06-26T14:44:43Z</cp:lastPrinted>
  <dcterms:created xsi:type="dcterms:W3CDTF">1998-04-25T05:30:48Z</dcterms:created>
  <dcterms:modified xsi:type="dcterms:W3CDTF">2020-09-14T23:52:00Z</dcterms:modified>
</cp:coreProperties>
</file>